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4" r:id="rId5"/>
  </p:sldMasterIdLst>
  <p:notesMasterIdLst>
    <p:notesMasterId r:id="rId113"/>
  </p:notesMasterIdLst>
  <p:sldIdLst>
    <p:sldId id="2365" r:id="rId6"/>
    <p:sldId id="256" r:id="rId7"/>
    <p:sldId id="2961" r:id="rId8"/>
    <p:sldId id="257" r:id="rId9"/>
    <p:sldId id="265" r:id="rId10"/>
    <p:sldId id="263" r:id="rId11"/>
    <p:sldId id="264" r:id="rId12"/>
    <p:sldId id="2869" r:id="rId13"/>
    <p:sldId id="3024" r:id="rId14"/>
    <p:sldId id="2977" r:id="rId15"/>
    <p:sldId id="3084" r:id="rId16"/>
    <p:sldId id="262" r:id="rId17"/>
    <p:sldId id="3013" r:id="rId18"/>
    <p:sldId id="3031" r:id="rId19"/>
    <p:sldId id="2964" r:id="rId20"/>
    <p:sldId id="3002" r:id="rId21"/>
    <p:sldId id="2976" r:id="rId22"/>
    <p:sldId id="3003" r:id="rId23"/>
    <p:sldId id="3004" r:id="rId24"/>
    <p:sldId id="3029" r:id="rId25"/>
    <p:sldId id="3089" r:id="rId26"/>
    <p:sldId id="3033" r:id="rId27"/>
    <p:sldId id="3088" r:id="rId28"/>
    <p:sldId id="3034" r:id="rId29"/>
    <p:sldId id="3087" r:id="rId30"/>
    <p:sldId id="3090" r:id="rId31"/>
    <p:sldId id="3030" r:id="rId32"/>
    <p:sldId id="3035" r:id="rId33"/>
    <p:sldId id="3036" r:id="rId34"/>
    <p:sldId id="3091" r:id="rId35"/>
    <p:sldId id="3094" r:id="rId36"/>
    <p:sldId id="3095" r:id="rId37"/>
    <p:sldId id="3037" r:id="rId38"/>
    <p:sldId id="266" r:id="rId39"/>
    <p:sldId id="1466" r:id="rId40"/>
    <p:sldId id="2999" r:id="rId41"/>
    <p:sldId id="2832" r:id="rId42"/>
    <p:sldId id="3053" r:id="rId43"/>
    <p:sldId id="3026" r:id="rId44"/>
    <p:sldId id="3027" r:id="rId45"/>
    <p:sldId id="3038" r:id="rId46"/>
    <p:sldId id="3054" r:id="rId47"/>
    <p:sldId id="3096" r:id="rId48"/>
    <p:sldId id="3097" r:id="rId49"/>
    <p:sldId id="3040" r:id="rId50"/>
    <p:sldId id="3086" r:id="rId51"/>
    <p:sldId id="3042" r:id="rId52"/>
    <p:sldId id="3043" r:id="rId53"/>
    <p:sldId id="3044" r:id="rId54"/>
    <p:sldId id="3045" r:id="rId55"/>
    <p:sldId id="3046" r:id="rId56"/>
    <p:sldId id="3047" r:id="rId57"/>
    <p:sldId id="3048" r:id="rId58"/>
    <p:sldId id="3049" r:id="rId59"/>
    <p:sldId id="3050" r:id="rId60"/>
    <p:sldId id="3056" r:id="rId61"/>
    <p:sldId id="3055" r:id="rId62"/>
    <p:sldId id="2962" r:id="rId63"/>
    <p:sldId id="2372" r:id="rId64"/>
    <p:sldId id="1360" r:id="rId65"/>
    <p:sldId id="1946" r:id="rId66"/>
    <p:sldId id="2834" r:id="rId67"/>
    <p:sldId id="3057" r:id="rId68"/>
    <p:sldId id="3099" r:id="rId69"/>
    <p:sldId id="3100" r:id="rId70"/>
    <p:sldId id="3101" r:id="rId71"/>
    <p:sldId id="3098" r:id="rId72"/>
    <p:sldId id="3058" r:id="rId73"/>
    <p:sldId id="3059" r:id="rId74"/>
    <p:sldId id="3060" r:id="rId75"/>
    <p:sldId id="3061" r:id="rId76"/>
    <p:sldId id="3062" r:id="rId77"/>
    <p:sldId id="3063" r:id="rId78"/>
    <p:sldId id="3064" r:id="rId79"/>
    <p:sldId id="3065" r:id="rId80"/>
    <p:sldId id="3066" r:id="rId81"/>
    <p:sldId id="3067" r:id="rId82"/>
    <p:sldId id="3068" r:id="rId83"/>
    <p:sldId id="3070" r:id="rId84"/>
    <p:sldId id="3071" r:id="rId85"/>
    <p:sldId id="2888" r:id="rId86"/>
    <p:sldId id="2368" r:id="rId87"/>
    <p:sldId id="2822" r:id="rId88"/>
    <p:sldId id="2863" r:id="rId89"/>
    <p:sldId id="2866" r:id="rId90"/>
    <p:sldId id="316" r:id="rId91"/>
    <p:sldId id="2833" r:id="rId92"/>
    <p:sldId id="3074" r:id="rId93"/>
    <p:sldId id="3072" r:id="rId94"/>
    <p:sldId id="3073" r:id="rId95"/>
    <p:sldId id="3075" r:id="rId96"/>
    <p:sldId id="3076" r:id="rId97"/>
    <p:sldId id="3077" r:id="rId98"/>
    <p:sldId id="3078" r:id="rId99"/>
    <p:sldId id="3079" r:id="rId100"/>
    <p:sldId id="3085" r:id="rId101"/>
    <p:sldId id="3080" r:id="rId102"/>
    <p:sldId id="3081" r:id="rId103"/>
    <p:sldId id="2960" r:id="rId104"/>
    <p:sldId id="3032" r:id="rId105"/>
    <p:sldId id="3103" r:id="rId106"/>
    <p:sldId id="3104" r:id="rId107"/>
    <p:sldId id="3105" r:id="rId108"/>
    <p:sldId id="3106" r:id="rId109"/>
    <p:sldId id="3083" r:id="rId110"/>
    <p:sldId id="2371" r:id="rId111"/>
    <p:sldId id="2859"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D88035-5988-42FB-A250-CB7AE9F8D78B}" v="2" dt="2022-11-22T20:18:44.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7" autoAdjust="0"/>
    <p:restoredTop sz="94480"/>
  </p:normalViewPr>
  <p:slideViewPr>
    <p:cSldViewPr snapToGrid="0">
      <p:cViewPr varScale="1">
        <p:scale>
          <a:sx n="71" d="100"/>
          <a:sy n="71" d="100"/>
        </p:scale>
        <p:origin x="56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tableStyles" Target="tableStyle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oily" userId="4ace92db-0572-4382-889e-50f73e2bf144" providerId="ADAL" clId="{8CD88035-5988-42FB-A250-CB7AE9F8D78B}"/>
    <pc:docChg chg="undo custSel addSld modSld">
      <pc:chgData name="Patrick Boily" userId="4ace92db-0572-4382-889e-50f73e2bf144" providerId="ADAL" clId="{8CD88035-5988-42FB-A250-CB7AE9F8D78B}" dt="2022-11-22T20:19:49.653" v="744" actId="20577"/>
      <pc:docMkLst>
        <pc:docMk/>
      </pc:docMkLst>
      <pc:sldChg chg="modSp add mod">
        <pc:chgData name="Patrick Boily" userId="4ace92db-0572-4382-889e-50f73e2bf144" providerId="ADAL" clId="{8CD88035-5988-42FB-A250-CB7AE9F8D78B}" dt="2022-11-22T20:19:49.653" v="744" actId="20577"/>
        <pc:sldMkLst>
          <pc:docMk/>
          <pc:sldMk cId="2513374497" sldId="2869"/>
        </pc:sldMkLst>
        <pc:spChg chg="mod">
          <ac:chgData name="Patrick Boily" userId="4ace92db-0572-4382-889e-50f73e2bf144" providerId="ADAL" clId="{8CD88035-5988-42FB-A250-CB7AE9F8D78B}" dt="2022-11-22T20:19:00.985" v="665" actId="20577"/>
          <ac:spMkLst>
            <pc:docMk/>
            <pc:sldMk cId="2513374497" sldId="2869"/>
            <ac:spMk id="4" creationId="{44769366-59F2-DBCF-D59B-34F8D15EC317}"/>
          </ac:spMkLst>
        </pc:spChg>
        <pc:spChg chg="mod">
          <ac:chgData name="Patrick Boily" userId="4ace92db-0572-4382-889e-50f73e2bf144" providerId="ADAL" clId="{8CD88035-5988-42FB-A250-CB7AE9F8D78B}" dt="2022-11-22T20:18:50.960" v="631" actId="20577"/>
          <ac:spMkLst>
            <pc:docMk/>
            <pc:sldMk cId="2513374497" sldId="2869"/>
            <ac:spMk id="5" creationId="{C1B22109-40AC-EA58-DC87-CC6BB7E5E9E0}"/>
          </ac:spMkLst>
        </pc:spChg>
        <pc:spChg chg="mod">
          <ac:chgData name="Patrick Boily" userId="4ace92db-0572-4382-889e-50f73e2bf144" providerId="ADAL" clId="{8CD88035-5988-42FB-A250-CB7AE9F8D78B}" dt="2022-11-22T20:19:41.672" v="743" actId="11"/>
          <ac:spMkLst>
            <pc:docMk/>
            <pc:sldMk cId="2513374497" sldId="2869"/>
            <ac:spMk id="8" creationId="{E1289A2F-F9BB-E005-81C3-83E2879AAC07}"/>
          </ac:spMkLst>
        </pc:spChg>
        <pc:spChg chg="mod">
          <ac:chgData name="Patrick Boily" userId="4ace92db-0572-4382-889e-50f73e2bf144" providerId="ADAL" clId="{8CD88035-5988-42FB-A250-CB7AE9F8D78B}" dt="2022-11-22T20:19:49.653" v="744" actId="20577"/>
          <ac:spMkLst>
            <pc:docMk/>
            <pc:sldMk cId="2513374497" sldId="2869"/>
            <ac:spMk id="11" creationId="{072E4C49-A41A-5E87-0617-1731AC3924A2}"/>
          </ac:spMkLst>
        </pc:spChg>
      </pc:sldChg>
      <pc:sldChg chg="modSp mod">
        <pc:chgData name="Patrick Boily" userId="4ace92db-0572-4382-889e-50f73e2bf144" providerId="ADAL" clId="{8CD88035-5988-42FB-A250-CB7AE9F8D78B}" dt="2022-11-16T21:26:49.014" v="4" actId="20577"/>
        <pc:sldMkLst>
          <pc:docMk/>
          <pc:sldMk cId="2539647870" sldId="3067"/>
        </pc:sldMkLst>
        <pc:spChg chg="mod">
          <ac:chgData name="Patrick Boily" userId="4ace92db-0572-4382-889e-50f73e2bf144" providerId="ADAL" clId="{8CD88035-5988-42FB-A250-CB7AE9F8D78B}" dt="2022-11-16T21:26:49.014" v="4" actId="20577"/>
          <ac:spMkLst>
            <pc:docMk/>
            <pc:sldMk cId="2539647870" sldId="3067"/>
            <ac:spMk id="2" creationId="{0AF04ADE-21F5-2535-53B0-E1D4C9683F32}"/>
          </ac:spMkLst>
        </pc:spChg>
      </pc:sldChg>
      <pc:sldChg chg="modSp mod">
        <pc:chgData name="Patrick Boily" userId="4ace92db-0572-4382-889e-50f73e2bf144" providerId="ADAL" clId="{8CD88035-5988-42FB-A250-CB7AE9F8D78B}" dt="2022-11-16T21:38:08.662" v="608" actId="1076"/>
        <pc:sldMkLst>
          <pc:docMk/>
          <pc:sldMk cId="3436081039" sldId="3083"/>
        </pc:sldMkLst>
        <pc:spChg chg="mod">
          <ac:chgData name="Patrick Boily" userId="4ace92db-0572-4382-889e-50f73e2bf144" providerId="ADAL" clId="{8CD88035-5988-42FB-A250-CB7AE9F8D78B}" dt="2022-11-16T21:37:19.215" v="585" actId="20577"/>
          <ac:spMkLst>
            <pc:docMk/>
            <pc:sldMk cId="3436081039" sldId="3083"/>
            <ac:spMk id="3" creationId="{684FE582-C0CF-BE2B-651F-967D86EEB201}"/>
          </ac:spMkLst>
        </pc:spChg>
        <pc:spChg chg="mod">
          <ac:chgData name="Patrick Boily" userId="4ace92db-0572-4382-889e-50f73e2bf144" providerId="ADAL" clId="{8CD88035-5988-42FB-A250-CB7AE9F8D78B}" dt="2022-11-16T21:36:06.572" v="530" actId="20577"/>
          <ac:spMkLst>
            <pc:docMk/>
            <pc:sldMk cId="3436081039" sldId="3083"/>
            <ac:spMk id="9" creationId="{0B233A08-E43B-2395-F6D9-B70CF1403014}"/>
          </ac:spMkLst>
        </pc:spChg>
        <pc:spChg chg="mod">
          <ac:chgData name="Patrick Boily" userId="4ace92db-0572-4382-889e-50f73e2bf144" providerId="ADAL" clId="{8CD88035-5988-42FB-A250-CB7AE9F8D78B}" dt="2022-11-16T21:38:08.662" v="608" actId="1076"/>
          <ac:spMkLst>
            <pc:docMk/>
            <pc:sldMk cId="3436081039" sldId="3083"/>
            <ac:spMk id="10" creationId="{3BC92FD1-9E4D-CBE7-6911-86B64E53503D}"/>
          </ac:spMkLst>
        </pc:spChg>
        <pc:picChg chg="mod">
          <ac:chgData name="Patrick Boily" userId="4ace92db-0572-4382-889e-50f73e2bf144" providerId="ADAL" clId="{8CD88035-5988-42FB-A250-CB7AE9F8D78B}" dt="2022-11-16T21:35:43.605" v="521" actId="1076"/>
          <ac:picMkLst>
            <pc:docMk/>
            <pc:sldMk cId="3436081039" sldId="3083"/>
            <ac:picMk id="8" creationId="{736D782A-4430-2834-81B1-ECF7E85F78FB}"/>
          </ac:picMkLst>
        </pc:picChg>
      </pc:sldChg>
      <pc:sldChg chg="modSp mod">
        <pc:chgData name="Patrick Boily" userId="4ace92db-0572-4382-889e-50f73e2bf144" providerId="ADAL" clId="{8CD88035-5988-42FB-A250-CB7AE9F8D78B}" dt="2022-11-16T21:26:16.708" v="0" actId="20577"/>
        <pc:sldMkLst>
          <pc:docMk/>
          <pc:sldMk cId="4071920542" sldId="3098"/>
        </pc:sldMkLst>
        <pc:spChg chg="mod">
          <ac:chgData name="Patrick Boily" userId="4ace92db-0572-4382-889e-50f73e2bf144" providerId="ADAL" clId="{8CD88035-5988-42FB-A250-CB7AE9F8D78B}" dt="2022-11-16T21:26:16.708" v="0" actId="20577"/>
          <ac:spMkLst>
            <pc:docMk/>
            <pc:sldMk cId="4071920542" sldId="3098"/>
            <ac:spMk id="3" creationId="{BA471757-62A2-AD42-1927-82036E044E8E}"/>
          </ac:spMkLst>
        </pc:spChg>
      </pc:sldChg>
      <pc:sldChg chg="modSp mod">
        <pc:chgData name="Patrick Boily" userId="4ace92db-0572-4382-889e-50f73e2bf144" providerId="ADAL" clId="{8CD88035-5988-42FB-A250-CB7AE9F8D78B}" dt="2022-11-16T21:29:15.188" v="151" actId="113"/>
        <pc:sldMkLst>
          <pc:docMk/>
          <pc:sldMk cId="566713374" sldId="3103"/>
        </pc:sldMkLst>
        <pc:spChg chg="mod">
          <ac:chgData name="Patrick Boily" userId="4ace92db-0572-4382-889e-50f73e2bf144" providerId="ADAL" clId="{8CD88035-5988-42FB-A250-CB7AE9F8D78B}" dt="2022-11-16T21:29:15.188" v="151" actId="113"/>
          <ac:spMkLst>
            <pc:docMk/>
            <pc:sldMk cId="566713374" sldId="3103"/>
            <ac:spMk id="3" creationId="{684FE582-C0CF-BE2B-651F-967D86EEB201}"/>
          </ac:spMkLst>
        </pc:spChg>
      </pc:sldChg>
      <pc:sldChg chg="modSp mod">
        <pc:chgData name="Patrick Boily" userId="4ace92db-0572-4382-889e-50f73e2bf144" providerId="ADAL" clId="{8CD88035-5988-42FB-A250-CB7AE9F8D78B}" dt="2022-11-16T21:33:35.342" v="410" actId="20577"/>
        <pc:sldMkLst>
          <pc:docMk/>
          <pc:sldMk cId="337398508" sldId="3104"/>
        </pc:sldMkLst>
        <pc:spChg chg="mod">
          <ac:chgData name="Patrick Boily" userId="4ace92db-0572-4382-889e-50f73e2bf144" providerId="ADAL" clId="{8CD88035-5988-42FB-A250-CB7AE9F8D78B}" dt="2022-11-16T21:33:35.342" v="410" actId="20577"/>
          <ac:spMkLst>
            <pc:docMk/>
            <pc:sldMk cId="337398508" sldId="3104"/>
            <ac:spMk id="2" creationId="{0AF04ADE-21F5-2535-53B0-E1D4C9683F32}"/>
          </ac:spMkLst>
        </pc:spChg>
        <pc:spChg chg="mod">
          <ac:chgData name="Patrick Boily" userId="4ace92db-0572-4382-889e-50f73e2bf144" providerId="ADAL" clId="{8CD88035-5988-42FB-A250-CB7AE9F8D78B}" dt="2022-11-16T21:30:32.806" v="254" actId="20577"/>
          <ac:spMkLst>
            <pc:docMk/>
            <pc:sldMk cId="337398508" sldId="3104"/>
            <ac:spMk id="3" creationId="{684FE582-C0CF-BE2B-651F-967D86EEB201}"/>
          </ac:spMkLst>
        </pc:spChg>
        <pc:spChg chg="mod">
          <ac:chgData name="Patrick Boily" userId="4ace92db-0572-4382-889e-50f73e2bf144" providerId="ADAL" clId="{8CD88035-5988-42FB-A250-CB7AE9F8D78B}" dt="2022-11-16T21:30:50.993" v="282" actId="1035"/>
          <ac:spMkLst>
            <pc:docMk/>
            <pc:sldMk cId="337398508" sldId="3104"/>
            <ac:spMk id="9" creationId="{431C8B92-550D-7A4F-7446-F9B9CC85300F}"/>
          </ac:spMkLst>
        </pc:spChg>
        <pc:spChg chg="mod">
          <ac:chgData name="Patrick Boily" userId="4ace92db-0572-4382-889e-50f73e2bf144" providerId="ADAL" clId="{8CD88035-5988-42FB-A250-CB7AE9F8D78B}" dt="2022-11-16T21:31:32.399" v="305" actId="120"/>
          <ac:spMkLst>
            <pc:docMk/>
            <pc:sldMk cId="337398508" sldId="3104"/>
            <ac:spMk id="10" creationId="{246CFD08-A181-63C3-C1C5-B02F21EF475F}"/>
          </ac:spMkLst>
        </pc:spChg>
        <pc:picChg chg="mod">
          <ac:chgData name="Patrick Boily" userId="4ace92db-0572-4382-889e-50f73e2bf144" providerId="ADAL" clId="{8CD88035-5988-42FB-A250-CB7AE9F8D78B}" dt="2022-11-16T21:30:50.993" v="282" actId="1035"/>
          <ac:picMkLst>
            <pc:docMk/>
            <pc:sldMk cId="337398508" sldId="3104"/>
            <ac:picMk id="7" creationId="{42C1BF14-E23E-0514-7CAC-E1935ACAC9EA}"/>
          </ac:picMkLst>
        </pc:picChg>
      </pc:sldChg>
      <pc:sldChg chg="modSp mod">
        <pc:chgData name="Patrick Boily" userId="4ace92db-0572-4382-889e-50f73e2bf144" providerId="ADAL" clId="{8CD88035-5988-42FB-A250-CB7AE9F8D78B}" dt="2022-11-16T21:33:29.983" v="408" actId="20577"/>
        <pc:sldMkLst>
          <pc:docMk/>
          <pc:sldMk cId="1370358126" sldId="3105"/>
        </pc:sldMkLst>
        <pc:spChg chg="mod">
          <ac:chgData name="Patrick Boily" userId="4ace92db-0572-4382-889e-50f73e2bf144" providerId="ADAL" clId="{8CD88035-5988-42FB-A250-CB7AE9F8D78B}" dt="2022-11-16T21:33:29.983" v="408" actId="20577"/>
          <ac:spMkLst>
            <pc:docMk/>
            <pc:sldMk cId="1370358126" sldId="3105"/>
            <ac:spMk id="2" creationId="{0AF04ADE-21F5-2535-53B0-E1D4C9683F32}"/>
          </ac:spMkLst>
        </pc:spChg>
        <pc:spChg chg="mod">
          <ac:chgData name="Patrick Boily" userId="4ace92db-0572-4382-889e-50f73e2bf144" providerId="ADAL" clId="{8CD88035-5988-42FB-A250-CB7AE9F8D78B}" dt="2022-11-16T21:33:16.650" v="406" actId="20577"/>
          <ac:spMkLst>
            <pc:docMk/>
            <pc:sldMk cId="1370358126" sldId="3105"/>
            <ac:spMk id="3" creationId="{684FE582-C0CF-BE2B-651F-967D86EEB201}"/>
          </ac:spMkLst>
        </pc:spChg>
        <pc:picChg chg="mod">
          <ac:chgData name="Patrick Boily" userId="4ace92db-0572-4382-889e-50f73e2bf144" providerId="ADAL" clId="{8CD88035-5988-42FB-A250-CB7AE9F8D78B}" dt="2022-11-16T21:32:18.365" v="334" actId="1076"/>
          <ac:picMkLst>
            <pc:docMk/>
            <pc:sldMk cId="1370358126" sldId="3105"/>
            <ac:picMk id="7" creationId="{BDD09759-1DD6-E66E-8707-7FD978A27E5A}"/>
          </ac:picMkLst>
        </pc:picChg>
      </pc:sldChg>
      <pc:sldChg chg="modSp mod">
        <pc:chgData name="Patrick Boily" userId="4ace92db-0572-4382-889e-50f73e2bf144" providerId="ADAL" clId="{8CD88035-5988-42FB-A250-CB7AE9F8D78B}" dt="2022-11-16T21:34:43.273" v="490" actId="1076"/>
        <pc:sldMkLst>
          <pc:docMk/>
          <pc:sldMk cId="1861054161" sldId="3106"/>
        </pc:sldMkLst>
        <pc:spChg chg="mod">
          <ac:chgData name="Patrick Boily" userId="4ace92db-0572-4382-889e-50f73e2bf144" providerId="ADAL" clId="{8CD88035-5988-42FB-A250-CB7AE9F8D78B}" dt="2022-11-16T21:34:31.003" v="487" actId="20577"/>
          <ac:spMkLst>
            <pc:docMk/>
            <pc:sldMk cId="1861054161" sldId="3106"/>
            <ac:spMk id="3" creationId="{684FE582-C0CF-BE2B-651F-967D86EEB201}"/>
          </ac:spMkLst>
        </pc:spChg>
        <pc:picChg chg="mod">
          <ac:chgData name="Patrick Boily" userId="4ace92db-0572-4382-889e-50f73e2bf144" providerId="ADAL" clId="{8CD88035-5988-42FB-A250-CB7AE9F8D78B}" dt="2022-11-16T21:34:43.273" v="490" actId="1076"/>
          <ac:picMkLst>
            <pc:docMk/>
            <pc:sldMk cId="1861054161" sldId="3106"/>
            <ac:picMk id="8" creationId="{468F1411-26A6-A65F-692A-0AF48C555DF2}"/>
          </ac:picMkLst>
        </pc:picChg>
      </pc:sldChg>
    </pc:docChg>
  </pc:docChgLst>
  <pc:docChgLst>
    <pc:chgData name="Patrick Boily" userId="4ace92db-0572-4382-889e-50f73e2bf144" providerId="ADAL" clId="{BC0A0D77-6861-CE41-B41B-C751536B27E9}"/>
    <pc:docChg chg="undo custSel modSld">
      <pc:chgData name="Patrick Boily" userId="4ace92db-0572-4382-889e-50f73e2bf144" providerId="ADAL" clId="{BC0A0D77-6861-CE41-B41B-C751536B27E9}" dt="2022-11-16T22:18:50.035" v="493" actId="20577"/>
      <pc:docMkLst>
        <pc:docMk/>
      </pc:docMkLst>
      <pc:sldChg chg="modSp mod">
        <pc:chgData name="Patrick Boily" userId="4ace92db-0572-4382-889e-50f73e2bf144" providerId="ADAL" clId="{BC0A0D77-6861-CE41-B41B-C751536B27E9}" dt="2022-11-16T22:18:50.035" v="493" actId="20577"/>
        <pc:sldMkLst>
          <pc:docMk/>
          <pc:sldMk cId="3618898142" sldId="2964"/>
        </pc:sldMkLst>
        <pc:spChg chg="mod">
          <ac:chgData name="Patrick Boily" userId="4ace92db-0572-4382-889e-50f73e2bf144" providerId="ADAL" clId="{BC0A0D77-6861-CE41-B41B-C751536B27E9}" dt="2022-11-16T22:18:50.035" v="493" actId="20577"/>
          <ac:spMkLst>
            <pc:docMk/>
            <pc:sldMk cId="3618898142" sldId="2964"/>
            <ac:spMk id="3" creationId="{36BD31FF-65C0-634C-326C-9591B4A645D8}"/>
          </ac:spMkLst>
        </pc:spChg>
      </pc:sldChg>
      <pc:sldChg chg="modSp mod">
        <pc:chgData name="Patrick Boily" userId="4ace92db-0572-4382-889e-50f73e2bf144" providerId="ADAL" clId="{BC0A0D77-6861-CE41-B41B-C751536B27E9}" dt="2022-11-16T21:59:17.192" v="392" actId="14100"/>
        <pc:sldMkLst>
          <pc:docMk/>
          <pc:sldMk cId="251184984" sldId="3038"/>
        </pc:sldMkLst>
        <pc:spChg chg="mod">
          <ac:chgData name="Patrick Boily" userId="4ace92db-0572-4382-889e-50f73e2bf144" providerId="ADAL" clId="{BC0A0D77-6861-CE41-B41B-C751536B27E9}" dt="2022-11-16T21:59:17.192" v="392" actId="14100"/>
          <ac:spMkLst>
            <pc:docMk/>
            <pc:sldMk cId="251184984" sldId="3038"/>
            <ac:spMk id="2" creationId="{0AF04ADE-21F5-2535-53B0-E1D4C9683F32}"/>
          </ac:spMkLst>
        </pc:spChg>
      </pc:sldChg>
      <pc:sldChg chg="modSp mod">
        <pc:chgData name="Patrick Boily" userId="4ace92db-0572-4382-889e-50f73e2bf144" providerId="ADAL" clId="{BC0A0D77-6861-CE41-B41B-C751536B27E9}" dt="2022-11-16T22:06:24.219" v="424" actId="20577"/>
        <pc:sldMkLst>
          <pc:docMk/>
          <pc:sldMk cId="3666128996" sldId="3040"/>
        </pc:sldMkLst>
        <pc:spChg chg="mod">
          <ac:chgData name="Patrick Boily" userId="4ace92db-0572-4382-889e-50f73e2bf144" providerId="ADAL" clId="{BC0A0D77-6861-CE41-B41B-C751536B27E9}" dt="2022-11-16T22:06:24.219" v="424" actId="20577"/>
          <ac:spMkLst>
            <pc:docMk/>
            <pc:sldMk cId="3666128996" sldId="3040"/>
            <ac:spMk id="3" creationId="{684FE582-C0CF-BE2B-651F-967D86EEB201}"/>
          </ac:spMkLst>
        </pc:spChg>
      </pc:sldChg>
      <pc:sldChg chg="modSp mod">
        <pc:chgData name="Patrick Boily" userId="4ace92db-0572-4382-889e-50f73e2bf144" providerId="ADAL" clId="{BC0A0D77-6861-CE41-B41B-C751536B27E9}" dt="2022-11-16T21:59:04.820" v="389" actId="20577"/>
        <pc:sldMkLst>
          <pc:docMk/>
          <pc:sldMk cId="2246473867" sldId="3044"/>
        </pc:sldMkLst>
        <pc:spChg chg="mod">
          <ac:chgData name="Patrick Boily" userId="4ace92db-0572-4382-889e-50f73e2bf144" providerId="ADAL" clId="{BC0A0D77-6861-CE41-B41B-C751536B27E9}" dt="2022-11-16T21:59:04.820" v="389" actId="20577"/>
          <ac:spMkLst>
            <pc:docMk/>
            <pc:sldMk cId="2246473867" sldId="3044"/>
            <ac:spMk id="3" creationId="{684FE582-C0CF-BE2B-651F-967D86EEB201}"/>
          </ac:spMkLst>
        </pc:spChg>
      </pc:sldChg>
      <pc:sldChg chg="modSp mod">
        <pc:chgData name="Patrick Boily" userId="4ace92db-0572-4382-889e-50f73e2bf144" providerId="ADAL" clId="{BC0A0D77-6861-CE41-B41B-C751536B27E9}" dt="2022-11-16T21:59:11.017" v="391" actId="20577"/>
        <pc:sldMkLst>
          <pc:docMk/>
          <pc:sldMk cId="2704355848" sldId="3053"/>
        </pc:sldMkLst>
        <pc:spChg chg="mod">
          <ac:chgData name="Patrick Boily" userId="4ace92db-0572-4382-889e-50f73e2bf144" providerId="ADAL" clId="{BC0A0D77-6861-CE41-B41B-C751536B27E9}" dt="2022-11-16T21:59:11.017" v="391" actId="20577"/>
          <ac:spMkLst>
            <pc:docMk/>
            <pc:sldMk cId="2704355848" sldId="3053"/>
            <ac:spMk id="3" creationId="{684FE582-C0CF-BE2B-651F-967D86EEB201}"/>
          </ac:spMkLst>
        </pc:spChg>
      </pc:sldChg>
      <pc:sldChg chg="modSp mod">
        <pc:chgData name="Patrick Boily" userId="4ace92db-0572-4382-889e-50f73e2bf144" providerId="ADAL" clId="{BC0A0D77-6861-CE41-B41B-C751536B27E9}" dt="2022-11-16T21:59:43.323" v="398" actId="20577"/>
        <pc:sldMkLst>
          <pc:docMk/>
          <pc:sldMk cId="1666531741" sldId="3058"/>
        </pc:sldMkLst>
        <pc:spChg chg="mod">
          <ac:chgData name="Patrick Boily" userId="4ace92db-0572-4382-889e-50f73e2bf144" providerId="ADAL" clId="{BC0A0D77-6861-CE41-B41B-C751536B27E9}" dt="2022-11-16T21:59:43.323" v="398" actId="20577"/>
          <ac:spMkLst>
            <pc:docMk/>
            <pc:sldMk cId="1666531741" sldId="3058"/>
            <ac:spMk id="3" creationId="{684FE582-C0CF-BE2B-651F-967D86EEB201}"/>
          </ac:spMkLst>
        </pc:spChg>
      </pc:sldChg>
      <pc:sldChg chg="modSp mod">
        <pc:chgData name="Patrick Boily" userId="4ace92db-0572-4382-889e-50f73e2bf144" providerId="ADAL" clId="{BC0A0D77-6861-CE41-B41B-C751536B27E9}" dt="2022-11-16T22:00:49.021" v="417" actId="20577"/>
        <pc:sldMkLst>
          <pc:docMk/>
          <pc:sldMk cId="1282809665" sldId="3062"/>
        </pc:sldMkLst>
        <pc:spChg chg="mod">
          <ac:chgData name="Patrick Boily" userId="4ace92db-0572-4382-889e-50f73e2bf144" providerId="ADAL" clId="{BC0A0D77-6861-CE41-B41B-C751536B27E9}" dt="2022-11-16T22:00:49.021" v="417" actId="20577"/>
          <ac:spMkLst>
            <pc:docMk/>
            <pc:sldMk cId="1282809665" sldId="3062"/>
            <ac:spMk id="3" creationId="{684FE582-C0CF-BE2B-651F-967D86EEB201}"/>
          </ac:spMkLst>
        </pc:spChg>
      </pc:sldChg>
      <pc:sldChg chg="modSp mod">
        <pc:chgData name="Patrick Boily" userId="4ace92db-0572-4382-889e-50f73e2bf144" providerId="ADAL" clId="{BC0A0D77-6861-CE41-B41B-C751536B27E9}" dt="2022-11-16T21:59:56.355" v="402" actId="20577"/>
        <pc:sldMkLst>
          <pc:docMk/>
          <pc:sldMk cId="742273822" sldId="3065"/>
        </pc:sldMkLst>
        <pc:spChg chg="mod">
          <ac:chgData name="Patrick Boily" userId="4ace92db-0572-4382-889e-50f73e2bf144" providerId="ADAL" clId="{BC0A0D77-6861-CE41-B41B-C751536B27E9}" dt="2022-11-16T21:59:56.355" v="402" actId="20577"/>
          <ac:spMkLst>
            <pc:docMk/>
            <pc:sldMk cId="742273822" sldId="3065"/>
            <ac:spMk id="3" creationId="{684FE582-C0CF-BE2B-651F-967D86EEB201}"/>
          </ac:spMkLst>
        </pc:spChg>
      </pc:sldChg>
      <pc:sldChg chg="modSp mod">
        <pc:chgData name="Patrick Boily" userId="4ace92db-0572-4382-889e-50f73e2bf144" providerId="ADAL" clId="{BC0A0D77-6861-CE41-B41B-C751536B27E9}" dt="2022-11-16T22:07:40.245" v="428" actId="20577"/>
        <pc:sldMkLst>
          <pc:docMk/>
          <pc:sldMk cId="251778516" sldId="3066"/>
        </pc:sldMkLst>
        <pc:spChg chg="mod">
          <ac:chgData name="Patrick Boily" userId="4ace92db-0572-4382-889e-50f73e2bf144" providerId="ADAL" clId="{BC0A0D77-6861-CE41-B41B-C751536B27E9}" dt="2022-11-16T22:07:40.245" v="428" actId="20577"/>
          <ac:spMkLst>
            <pc:docMk/>
            <pc:sldMk cId="251778516" sldId="3066"/>
            <ac:spMk id="3" creationId="{4FCE8B56-8193-5508-D888-1CA40D5411E4}"/>
          </ac:spMkLst>
        </pc:spChg>
      </pc:sldChg>
      <pc:sldChg chg="modSp mod">
        <pc:chgData name="Patrick Boily" userId="4ace92db-0572-4382-889e-50f73e2bf144" providerId="ADAL" clId="{BC0A0D77-6861-CE41-B41B-C751536B27E9}" dt="2022-11-16T22:00:05.654" v="406" actId="20577"/>
        <pc:sldMkLst>
          <pc:docMk/>
          <pc:sldMk cId="2539647870" sldId="3067"/>
        </pc:sldMkLst>
        <pc:spChg chg="mod">
          <ac:chgData name="Patrick Boily" userId="4ace92db-0572-4382-889e-50f73e2bf144" providerId="ADAL" clId="{BC0A0D77-6861-CE41-B41B-C751536B27E9}" dt="2022-11-16T22:00:05.654" v="406" actId="20577"/>
          <ac:spMkLst>
            <pc:docMk/>
            <pc:sldMk cId="2539647870" sldId="3067"/>
            <ac:spMk id="3" creationId="{684FE582-C0CF-BE2B-651F-967D86EEB201}"/>
          </ac:spMkLst>
        </pc:spChg>
      </pc:sldChg>
      <pc:sldChg chg="modSp mod">
        <pc:chgData name="Patrick Boily" userId="4ace92db-0572-4382-889e-50f73e2bf144" providerId="ADAL" clId="{BC0A0D77-6861-CE41-B41B-C751536B27E9}" dt="2022-11-16T22:00:21.363" v="409" actId="14100"/>
        <pc:sldMkLst>
          <pc:docMk/>
          <pc:sldMk cId="3462101073" sldId="3068"/>
        </pc:sldMkLst>
        <pc:spChg chg="mod">
          <ac:chgData name="Patrick Boily" userId="4ace92db-0572-4382-889e-50f73e2bf144" providerId="ADAL" clId="{BC0A0D77-6861-CE41-B41B-C751536B27E9}" dt="2022-11-16T22:00:21.363" v="409" actId="14100"/>
          <ac:spMkLst>
            <pc:docMk/>
            <pc:sldMk cId="3462101073" sldId="3068"/>
            <ac:spMk id="6" creationId="{173D7F48-B4C3-1B91-02D8-EC74DEB66F00}"/>
          </ac:spMkLst>
        </pc:spChg>
      </pc:sldChg>
      <pc:sldChg chg="modSp mod">
        <pc:chgData name="Patrick Boily" userId="4ace92db-0572-4382-889e-50f73e2bf144" providerId="ADAL" clId="{BC0A0D77-6861-CE41-B41B-C751536B27E9}" dt="2022-11-16T22:07:56.895" v="431" actId="20577"/>
        <pc:sldMkLst>
          <pc:docMk/>
          <pc:sldMk cId="1377182118" sldId="3073"/>
        </pc:sldMkLst>
        <pc:spChg chg="mod">
          <ac:chgData name="Patrick Boily" userId="4ace92db-0572-4382-889e-50f73e2bf144" providerId="ADAL" clId="{BC0A0D77-6861-CE41-B41B-C751536B27E9}" dt="2022-11-16T22:07:56.895" v="431" actId="20577"/>
          <ac:spMkLst>
            <pc:docMk/>
            <pc:sldMk cId="1377182118" sldId="3073"/>
            <ac:spMk id="6" creationId="{65D6CCC1-A951-DB75-C10C-D667A4CB2767}"/>
          </ac:spMkLst>
        </pc:spChg>
      </pc:sldChg>
      <pc:sldChg chg="modSp mod">
        <pc:chgData name="Patrick Boily" userId="4ace92db-0572-4382-889e-50f73e2bf144" providerId="ADAL" clId="{BC0A0D77-6861-CE41-B41B-C751536B27E9}" dt="2022-11-16T22:00:40.164" v="413" actId="20577"/>
        <pc:sldMkLst>
          <pc:docMk/>
          <pc:sldMk cId="2939054546" sldId="3075"/>
        </pc:sldMkLst>
        <pc:spChg chg="mod">
          <ac:chgData name="Patrick Boily" userId="4ace92db-0572-4382-889e-50f73e2bf144" providerId="ADAL" clId="{BC0A0D77-6861-CE41-B41B-C751536B27E9}" dt="2022-11-16T22:00:40.164" v="413" actId="20577"/>
          <ac:spMkLst>
            <pc:docMk/>
            <pc:sldMk cId="2939054546" sldId="3075"/>
            <ac:spMk id="3" creationId="{684FE582-C0CF-BE2B-651F-967D86EEB201}"/>
          </ac:spMkLst>
        </pc:spChg>
      </pc:sldChg>
      <pc:sldChg chg="modSp mod">
        <pc:chgData name="Patrick Boily" userId="4ace92db-0572-4382-889e-50f73e2bf144" providerId="ADAL" clId="{BC0A0D77-6861-CE41-B41B-C751536B27E9}" dt="2022-11-16T22:08:07.405" v="434" actId="20577"/>
        <pc:sldMkLst>
          <pc:docMk/>
          <pc:sldMk cId="3569695751" sldId="3076"/>
        </pc:sldMkLst>
        <pc:spChg chg="mod">
          <ac:chgData name="Patrick Boily" userId="4ace92db-0572-4382-889e-50f73e2bf144" providerId="ADAL" clId="{BC0A0D77-6861-CE41-B41B-C751536B27E9}" dt="2022-11-16T22:08:07.405" v="434" actId="20577"/>
          <ac:spMkLst>
            <pc:docMk/>
            <pc:sldMk cId="3569695751" sldId="3076"/>
            <ac:spMk id="3" creationId="{684FE582-C0CF-BE2B-651F-967D86EEB201}"/>
          </ac:spMkLst>
        </pc:spChg>
      </pc:sldChg>
      <pc:sldChg chg="modSp mod">
        <pc:chgData name="Patrick Boily" userId="4ace92db-0572-4382-889e-50f73e2bf144" providerId="ADAL" clId="{BC0A0D77-6861-CE41-B41B-C751536B27E9}" dt="2022-11-16T22:01:03.239" v="421" actId="20577"/>
        <pc:sldMkLst>
          <pc:docMk/>
          <pc:sldMk cId="1736760666" sldId="3085"/>
        </pc:sldMkLst>
        <pc:spChg chg="mod">
          <ac:chgData name="Patrick Boily" userId="4ace92db-0572-4382-889e-50f73e2bf144" providerId="ADAL" clId="{BC0A0D77-6861-CE41-B41B-C751536B27E9}" dt="2022-11-16T22:01:03.239" v="421" actId="20577"/>
          <ac:spMkLst>
            <pc:docMk/>
            <pc:sldMk cId="1736760666" sldId="3085"/>
            <ac:spMk id="3" creationId="{684FE582-C0CF-BE2B-651F-967D86EEB201}"/>
          </ac:spMkLst>
        </pc:spChg>
      </pc:sldChg>
      <pc:sldChg chg="modSp mod">
        <pc:chgData name="Patrick Boily" userId="4ace92db-0572-4382-889e-50f73e2bf144" providerId="ADAL" clId="{BC0A0D77-6861-CE41-B41B-C751536B27E9}" dt="2022-11-16T22:07:14.716" v="425" actId="14100"/>
        <pc:sldMkLst>
          <pc:docMk/>
          <pc:sldMk cId="4071920542" sldId="3098"/>
        </pc:sldMkLst>
        <pc:spChg chg="mod">
          <ac:chgData name="Patrick Boily" userId="4ace92db-0572-4382-889e-50f73e2bf144" providerId="ADAL" clId="{BC0A0D77-6861-CE41-B41B-C751536B27E9}" dt="2022-11-16T22:07:14.716" v="425" actId="14100"/>
          <ac:spMkLst>
            <pc:docMk/>
            <pc:sldMk cId="4071920542" sldId="3098"/>
            <ac:spMk id="3" creationId="{BA471757-62A2-AD42-1927-82036E044E8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12F93-60AB-4028-AEC2-62B26D6237CF}" type="datetimeFigureOut">
              <a:rPr lang="en-CA" smtClean="0"/>
              <a:t>2022-11-22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C831E-E42F-4C0D-A7F6-FACED73F7BA0}" type="slidenum">
              <a:rPr lang="en-CA" smtClean="0"/>
              <a:t>‹#›</a:t>
            </a:fld>
            <a:endParaRPr lang="en-CA"/>
          </a:p>
        </p:txBody>
      </p:sp>
    </p:spTree>
    <p:extLst>
      <p:ext uri="{BB962C8B-B14F-4D97-AF65-F5344CB8AC3E}">
        <p14:creationId xmlns:p14="http://schemas.microsoft.com/office/powerpoint/2010/main" val="269849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EC831E-E42F-4C0D-A7F6-FACED73F7BA0}" type="slidenum">
              <a:rPr lang="en-CA" smtClean="0"/>
              <a:t>1</a:t>
            </a:fld>
            <a:endParaRPr lang="en-CA"/>
          </a:p>
        </p:txBody>
      </p:sp>
    </p:spTree>
    <p:extLst>
      <p:ext uri="{BB962C8B-B14F-4D97-AF65-F5344CB8AC3E}">
        <p14:creationId xmlns:p14="http://schemas.microsoft.com/office/powerpoint/2010/main" val="1129173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D2559E-1330-5F4E-826E-E982079549F4}" type="slidenum">
              <a:rPr lang="en-US" smtClean="0"/>
              <a:t>60</a:t>
            </a:fld>
            <a:endParaRPr lang="en-US"/>
          </a:p>
        </p:txBody>
      </p:sp>
    </p:spTree>
    <p:extLst>
      <p:ext uri="{BB962C8B-B14F-4D97-AF65-F5344CB8AC3E}">
        <p14:creationId xmlns:p14="http://schemas.microsoft.com/office/powerpoint/2010/main" val="400805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EC831E-E42F-4C0D-A7F6-FACED73F7BA0}" type="slidenum">
              <a:rPr lang="en-CA" smtClean="0"/>
              <a:t>101</a:t>
            </a:fld>
            <a:endParaRPr lang="en-CA"/>
          </a:p>
        </p:txBody>
      </p:sp>
    </p:spTree>
    <p:extLst>
      <p:ext uri="{BB962C8B-B14F-4D97-AF65-F5344CB8AC3E}">
        <p14:creationId xmlns:p14="http://schemas.microsoft.com/office/powerpoint/2010/main" val="1414770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EC831E-E42F-4C0D-A7F6-FACED73F7BA0}" type="slidenum">
              <a:rPr lang="en-CA" smtClean="0"/>
              <a:t>105</a:t>
            </a:fld>
            <a:endParaRPr lang="en-CA"/>
          </a:p>
        </p:txBody>
      </p:sp>
    </p:spTree>
    <p:extLst>
      <p:ext uri="{BB962C8B-B14F-4D97-AF65-F5344CB8AC3E}">
        <p14:creationId xmlns:p14="http://schemas.microsoft.com/office/powerpoint/2010/main" val="1939890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589F5A-644C-F8C5-2506-FBE5CBCFBAC2}"/>
              </a:ext>
            </a:extLst>
          </p:cNvPr>
          <p:cNvSpPr/>
          <p:nvPr userDrawn="1"/>
        </p:nvSpPr>
        <p:spPr>
          <a:xfrm>
            <a:off x="0" y="6400026"/>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AED949D-CC2E-124A-2D03-27C64ED1B331}"/>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a:prstGeom prst="rect">
            <a:avLst/>
          </a:prstGeom>
        </p:spPr>
        <p:txBody>
          <a:bodyPr lIns="91440" rIns="91440" anchor="t">
            <a:normAutofit/>
          </a:bodyPr>
          <a:lstStyle>
            <a:lvl1pPr marL="0" indent="0" algn="l">
              <a:buNone/>
              <a:defRPr kumimoji="0" lang="en-US" sz="2000" b="0" i="0" u="none" strike="noStrike" kern="1200" cap="all" spc="0" normalizeH="0" baseline="0" noProof="0" dirty="0" smtClean="0">
                <a:ln>
                  <a:noFill/>
                </a:ln>
                <a:solidFill>
                  <a:schemeClr val="tx2"/>
                </a:solidFill>
                <a:effectLst/>
                <a:uLnTx/>
                <a:uFillTx/>
                <a:latin typeface="Dagny OT" panose="020B0504020201020104" pitchFamily="34" charset="77"/>
                <a:ea typeface="+mn-ea"/>
                <a:cs typeface="+mn-cs"/>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dirty="0"/>
              <a:t>Click to edit Master subtitle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25B402A-8ED6-3826-CFB8-6DEDEB808889}"/>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5" name="Date Placeholder 3">
            <a:extLst>
              <a:ext uri="{FF2B5EF4-FFF2-40B4-BE49-F238E27FC236}">
                <a16:creationId xmlns:a16="http://schemas.microsoft.com/office/drawing/2014/main" id="{892CA81C-950C-F6AC-8696-738522DA7E08}"/>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1613187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dirty="0"/>
              <a:t>Click to edit Master text styles</a:t>
            </a:r>
          </a:p>
          <a:p>
            <a:pPr lvl="1"/>
            <a:r>
              <a:rPr lang="en-US" dirty="0"/>
              <a:t>Second level</a:t>
            </a:r>
          </a:p>
        </p:txBody>
      </p:sp>
      <p:sp>
        <p:nvSpPr>
          <p:cNvPr id="13" name="Slide Number Placeholder 5">
            <a:extLst>
              <a:ext uri="{FF2B5EF4-FFF2-40B4-BE49-F238E27FC236}">
                <a16:creationId xmlns:a16="http://schemas.microsoft.com/office/drawing/2014/main" id="{7AEBC84E-F7FE-49E1-85EF-E1225CA7A0DC}"/>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4" name="Date Placeholder 3">
            <a:extLst>
              <a:ext uri="{FF2B5EF4-FFF2-40B4-BE49-F238E27FC236}">
                <a16:creationId xmlns:a16="http://schemas.microsoft.com/office/drawing/2014/main" id="{91B7B456-5E90-A627-07B4-77C34B624C37}"/>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227718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CBAA20-E31C-276B-7CC4-6DDEAF5F496E}"/>
              </a:ext>
            </a:extLst>
          </p:cNvPr>
          <p:cNvSpPr/>
          <p:nvPr userDrawn="1"/>
        </p:nvSpPr>
        <p:spPr>
          <a:xfrm>
            <a:off x="0" y="6400026"/>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C4656816-CB5E-638B-03F8-D3BE339C878E}"/>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dirty="0"/>
              <a:t>Click to edit Master text styles</a:t>
            </a:r>
          </a:p>
          <a:p>
            <a:pPr lvl="1"/>
            <a:r>
              <a:rPr lang="en-US" dirty="0"/>
              <a:t>Second level</a:t>
            </a:r>
          </a:p>
        </p:txBody>
      </p:sp>
      <p:sp>
        <p:nvSpPr>
          <p:cNvPr id="15" name="Slide Number Placeholder 5">
            <a:extLst>
              <a:ext uri="{FF2B5EF4-FFF2-40B4-BE49-F238E27FC236}">
                <a16:creationId xmlns:a16="http://schemas.microsoft.com/office/drawing/2014/main" id="{075666F0-95E3-8A45-B66C-63179EE2782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6" name="Date Placeholder 3">
            <a:extLst>
              <a:ext uri="{FF2B5EF4-FFF2-40B4-BE49-F238E27FC236}">
                <a16:creationId xmlns:a16="http://schemas.microsoft.com/office/drawing/2014/main" id="{6411510D-6D03-8E09-DF7F-BDD5C66DD53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76866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27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2336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2017690"/>
            <a:ext cx="10058400" cy="3851404"/>
          </a:xfrm>
          <a:prstGeom prst="rect">
            <a:avLst/>
          </a:prstGeom>
        </p:spPr>
        <p:txBody>
          <a:bodyPr anchor="ctr"/>
          <a:lstStyle>
            <a:lvl1pPr algn="just">
              <a:lnSpc>
                <a:spcPct val="100000"/>
              </a:lnSpc>
              <a:spcBef>
                <a:spcPts val="2000"/>
              </a:spcBef>
              <a:defRPr/>
            </a:lvl1pPr>
            <a:lvl2pPr algn="just">
              <a:lnSpc>
                <a:spcPct val="100000"/>
              </a:lnSpc>
              <a:defRPr/>
            </a:lvl2pPr>
            <a:lvl3pPr marL="384048" indent="0">
              <a:lnSpc>
                <a:spcPct val="100000"/>
              </a:lnSpc>
              <a:buNone/>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p:txBody>
      </p:sp>
      <p:sp>
        <p:nvSpPr>
          <p:cNvPr id="13" name="Slide Number Placeholder 5">
            <a:extLst>
              <a:ext uri="{FF2B5EF4-FFF2-40B4-BE49-F238E27FC236}">
                <a16:creationId xmlns:a16="http://schemas.microsoft.com/office/drawing/2014/main" id="{E149D3F9-9E70-92D5-2919-58027D5F7B81}"/>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latin typeface="Dagny OT" panose="020B0504020201020104" pitchFamily="34" charset="0"/>
              </a:defRPr>
            </a:lvl1pPr>
          </a:lstStyle>
          <a:p>
            <a:fld id="{4D63F5A6-AD82-4E1E-87F7-CE90DE510401}" type="slidenum">
              <a:rPr lang="en-CA" smtClean="0"/>
              <a:pPr/>
              <a:t>‹#›</a:t>
            </a:fld>
            <a:endParaRPr lang="en-CA" dirty="0"/>
          </a:p>
        </p:txBody>
      </p:sp>
      <p:sp>
        <p:nvSpPr>
          <p:cNvPr id="14" name="Date Placeholder 3">
            <a:extLst>
              <a:ext uri="{FF2B5EF4-FFF2-40B4-BE49-F238E27FC236}">
                <a16:creationId xmlns:a16="http://schemas.microsoft.com/office/drawing/2014/main" id="{704EE021-727E-FBD7-B85D-D4FBDF507BD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308035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52565D-1989-034B-1CDF-9AB925D001C5}"/>
              </a:ext>
            </a:extLst>
          </p:cNvPr>
          <p:cNvSpPr/>
          <p:nvPr userDrawn="1"/>
        </p:nvSpPr>
        <p:spPr>
          <a:xfrm>
            <a:off x="0" y="6400026"/>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45838DF8-2CD4-9FAA-1879-2CDF5CE71459}"/>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dirty="0"/>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A4C97006-5205-04DD-9853-401FC4D380BA}"/>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7" name="Date Placeholder 3">
            <a:extLst>
              <a:ext uri="{FF2B5EF4-FFF2-40B4-BE49-F238E27FC236}">
                <a16:creationId xmlns:a16="http://schemas.microsoft.com/office/drawing/2014/main" id="{591A724A-213A-94F4-ED9E-147A8B015750}"/>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9576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2000518"/>
            <a:ext cx="4937760" cy="3868576"/>
          </a:xfrm>
          <a:prstGeom prst="rect">
            <a:avLst/>
          </a:prstGeom>
        </p:spPr>
        <p:txBody>
          <a:bodyPr/>
          <a:lstStyle>
            <a:lvl3pPr marL="384048" indent="0">
              <a:buNone/>
              <a:defRPr/>
            </a:lvl3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217920" y="2000517"/>
            <a:ext cx="4937760" cy="3868577"/>
          </a:xfrm>
          <a:prstGeom prst="rect">
            <a:avLst/>
          </a:prstGeom>
        </p:spPr>
        <p:txBody>
          <a:bodyPr/>
          <a:lstStyle>
            <a:lvl3pPr marL="384048" indent="0">
              <a:buNone/>
              <a:defRPr/>
            </a:lvl3pPr>
          </a:lstStyle>
          <a:p>
            <a:pPr lvl="0"/>
            <a:r>
              <a:rPr lang="en-US" dirty="0"/>
              <a:t>Click to edit Master text styles</a:t>
            </a:r>
          </a:p>
          <a:p>
            <a:pPr lvl="1"/>
            <a:r>
              <a:rPr lang="en-US" dirty="0"/>
              <a:t>Second level</a:t>
            </a:r>
          </a:p>
        </p:txBody>
      </p:sp>
      <p:sp>
        <p:nvSpPr>
          <p:cNvPr id="15" name="Slide Number Placeholder 5">
            <a:extLst>
              <a:ext uri="{FF2B5EF4-FFF2-40B4-BE49-F238E27FC236}">
                <a16:creationId xmlns:a16="http://schemas.microsoft.com/office/drawing/2014/main" id="{91AF77EE-9172-F502-49D5-B7732546F710}"/>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6" name="Date Placeholder 3">
            <a:extLst>
              <a:ext uri="{FF2B5EF4-FFF2-40B4-BE49-F238E27FC236}">
                <a16:creationId xmlns:a16="http://schemas.microsoft.com/office/drawing/2014/main" id="{4005C065-3C56-B02A-832A-80D786A59173}"/>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263382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dirty="0"/>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3pPr marL="384048" indent="0">
              <a:buNone/>
              <a:defRPr/>
            </a:lvl3pPr>
          </a:lstStyle>
          <a:p>
            <a:pPr lvl="0"/>
            <a:r>
              <a:rPr lang="en-US" dirty="0"/>
              <a:t>Click to edit Master text styles</a:t>
            </a:r>
          </a:p>
          <a:p>
            <a:pPr lvl="1"/>
            <a:r>
              <a:rPr lang="en-US" dirty="0"/>
              <a:t>Second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dirty="0"/>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3pPr marL="384048" indent="0">
              <a:buNone/>
              <a:defRPr/>
            </a:lvl3pPr>
          </a:lstStyle>
          <a:p>
            <a:pPr lvl="0"/>
            <a:r>
              <a:rPr lang="en-US" dirty="0"/>
              <a:t>Click to edit Master text styles</a:t>
            </a:r>
          </a:p>
          <a:p>
            <a:pPr lvl="1"/>
            <a:r>
              <a:rPr lang="en-US" dirty="0"/>
              <a:t>Second level</a:t>
            </a:r>
          </a:p>
        </p:txBody>
      </p:sp>
      <p:sp>
        <p:nvSpPr>
          <p:cNvPr id="17" name="Slide Number Placeholder 5">
            <a:extLst>
              <a:ext uri="{FF2B5EF4-FFF2-40B4-BE49-F238E27FC236}">
                <a16:creationId xmlns:a16="http://schemas.microsoft.com/office/drawing/2014/main" id="{36F504BC-C63C-E020-5187-BC4E436BE815}"/>
              </a:ext>
            </a:extLst>
          </p:cNvPr>
          <p:cNvSpPr>
            <a:spLocks noGrp="1"/>
          </p:cNvSpPr>
          <p:nvPr>
            <p:ph type="sldNum" sz="quarter" idx="11"/>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8" name="Date Placeholder 3">
            <a:extLst>
              <a:ext uri="{FF2B5EF4-FFF2-40B4-BE49-F238E27FC236}">
                <a16:creationId xmlns:a16="http://schemas.microsoft.com/office/drawing/2014/main" id="{1E8B2EC4-2F3E-76C4-8645-9E56EF6AC813}"/>
              </a:ext>
            </a:extLst>
          </p:cNvPr>
          <p:cNvSpPr>
            <a:spLocks noGrp="1"/>
          </p:cNvSpPr>
          <p:nvPr>
            <p:ph type="dt" sz="half" idx="1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27017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E1390FC5-1BD7-7E10-5911-8E4A521688E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3" name="Date Placeholder 3">
            <a:extLst>
              <a:ext uri="{FF2B5EF4-FFF2-40B4-BE49-F238E27FC236}">
                <a16:creationId xmlns:a16="http://schemas.microsoft.com/office/drawing/2014/main" id="{6E1C5639-E75B-3D06-3613-2771C76A0A0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11872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5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lvl3pPr marL="384048" indent="0">
              <a:buNone/>
              <a:defRPr/>
            </a:lvl3pPr>
          </a:lstStyle>
          <a:p>
            <a:pPr lvl="0"/>
            <a:r>
              <a:rPr lang="en-US" dirty="0"/>
              <a:t>Click to edit Master text styles</a:t>
            </a:r>
          </a:p>
          <a:p>
            <a:pPr lvl="1"/>
            <a:r>
              <a:rPr lang="en-US" dirty="0"/>
              <a:t>Second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chor="t">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6" name="Slide Number Placeholder 5">
            <a:extLst>
              <a:ext uri="{FF2B5EF4-FFF2-40B4-BE49-F238E27FC236}">
                <a16:creationId xmlns:a16="http://schemas.microsoft.com/office/drawing/2014/main" id="{1C7822AB-9DB4-7EB5-7562-E337A4D52D37}"/>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chemeClr val="tx2"/>
                </a:solidFill>
              </a:defRPr>
            </a:lvl1pPr>
          </a:lstStyle>
          <a:p>
            <a:fld id="{4D63F5A6-AD82-4E1E-87F7-CE90DE510401}" type="slidenum">
              <a:rPr lang="en-CA" smtClean="0"/>
              <a:pPr/>
              <a:t>‹#›</a:t>
            </a:fld>
            <a:endParaRPr lang="en-CA" dirty="0"/>
          </a:p>
        </p:txBody>
      </p:sp>
    </p:spTree>
    <p:extLst>
      <p:ext uri="{BB962C8B-B14F-4D97-AF65-F5344CB8AC3E}">
        <p14:creationId xmlns:p14="http://schemas.microsoft.com/office/powerpoint/2010/main" val="40510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Slide Number Placeholder 5">
            <a:extLst>
              <a:ext uri="{FF2B5EF4-FFF2-40B4-BE49-F238E27FC236}">
                <a16:creationId xmlns:a16="http://schemas.microsoft.com/office/drawing/2014/main" id="{723ED5C0-D3EB-69D9-C60F-D72B3AFAC25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dirty="0"/>
          </a:p>
        </p:txBody>
      </p:sp>
      <p:sp>
        <p:nvSpPr>
          <p:cNvPr id="19" name="Date Placeholder 3">
            <a:extLst>
              <a:ext uri="{FF2B5EF4-FFF2-40B4-BE49-F238E27FC236}">
                <a16:creationId xmlns:a16="http://schemas.microsoft.com/office/drawing/2014/main" id="{00F564C6-2ABB-D74D-1B9D-A155A0E33807}"/>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CA"/>
              <a:t>POWER BI FOR BEGINNERS</a:t>
            </a:r>
            <a:endParaRPr lang="en-CA" dirty="0"/>
          </a:p>
        </p:txBody>
      </p:sp>
    </p:spTree>
    <p:extLst>
      <p:ext uri="{BB962C8B-B14F-4D97-AF65-F5344CB8AC3E}">
        <p14:creationId xmlns:p14="http://schemas.microsoft.com/office/powerpoint/2010/main" val="268658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53B5E9-3342-5EAD-AA22-300BE44FF235}"/>
              </a:ext>
            </a:extLst>
          </p:cNvPr>
          <p:cNvSpPr/>
          <p:nvPr userDrawn="1"/>
        </p:nvSpPr>
        <p:spPr>
          <a:xfrm>
            <a:off x="0" y="6400026"/>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2043966"/>
            <a:ext cx="10058400" cy="3825128"/>
          </a:xfrm>
          <a:prstGeom prst="rect">
            <a:avLst/>
          </a:prstGeom>
        </p:spPr>
        <p:txBody>
          <a:bodyPr vert="horz" lIns="0" tIns="45720" rIns="0" bIns="45720" rtlCol="0" anchor="ctr">
            <a:normAutofit/>
          </a:bodyPr>
          <a:lstStyle/>
          <a:p>
            <a:pPr lvl="0"/>
            <a:r>
              <a:rPr lang="en-US" dirty="0"/>
              <a:t>Click to edit Master text styles</a:t>
            </a:r>
          </a:p>
          <a:p>
            <a:pPr lvl="1"/>
            <a:r>
              <a:rPr lang="en-US" dirty="0"/>
              <a:t>Second level</a:t>
            </a:r>
          </a:p>
        </p:txBody>
      </p:sp>
      <p:sp>
        <p:nvSpPr>
          <p:cNvPr id="4" name="Date Placeholder 3"/>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latin typeface="Dagny OT" panose="020B0504020201020104" pitchFamily="34" charset="0"/>
              </a:defRPr>
            </a:lvl1pPr>
          </a:lstStyle>
          <a:p>
            <a:r>
              <a:rPr lang="en-CA"/>
              <a:t>POWER BI FOR BEGINNERS</a:t>
            </a:r>
            <a:endParaRPr lang="en-CA" dirty="0"/>
          </a:p>
        </p:txBody>
      </p:sp>
      <p:sp>
        <p:nvSpPr>
          <p:cNvPr id="6" name="Slide Number Placeholder 5"/>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latin typeface="Dagny OT" panose="020B0504020201020104" pitchFamily="34" charset="0"/>
              </a:defRPr>
            </a:lvl1pPr>
          </a:lstStyle>
          <a:p>
            <a:fld id="{4D63F5A6-AD82-4E1E-87F7-CE90DE510401}" type="slidenum">
              <a:rPr lang="en-CA" smtClean="0"/>
              <a:pPr/>
              <a:t>‹#›</a:t>
            </a:fld>
            <a:endParaRPr lang="en-CA"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B08B80C-6075-6342-0ED8-5D39DF705380}"/>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9339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p:titleStyle>
    <p:body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1" y="4855335"/>
            <a:ext cx="12192000" cy="2015543"/>
          </a:xfrm>
          <a:prstGeom prst="rect">
            <a:avLst/>
          </a:prstGeom>
          <a:gradFill flip="none" rotWithShape="1">
            <a:gsLst>
              <a:gs pos="33000">
                <a:srgbClr val="97002D"/>
              </a:gs>
              <a:gs pos="100000">
                <a:srgbClr val="6F7268"/>
              </a:gs>
              <a:gs pos="45000">
                <a:srgbClr val="97002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65795" y="5203065"/>
            <a:ext cx="1962392" cy="1321185"/>
          </a:xfrm>
          <a:prstGeom prst="rect">
            <a:avLst/>
          </a:prstGeom>
        </p:spPr>
      </p:pic>
      <p:sp>
        <p:nvSpPr>
          <p:cNvPr id="12" name="Rectangle 11"/>
          <p:cNvSpPr/>
          <p:nvPr userDrawn="1"/>
        </p:nvSpPr>
        <p:spPr>
          <a:xfrm>
            <a:off x="1043189" y="4726546"/>
            <a:ext cx="1854557" cy="257578"/>
          </a:xfrm>
          <a:prstGeom prst="rect">
            <a:avLst/>
          </a:prstGeom>
          <a:solidFill>
            <a:srgbClr val="97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spTree>
    <p:extLst>
      <p:ext uri="{BB962C8B-B14F-4D97-AF65-F5344CB8AC3E}">
        <p14:creationId xmlns:p14="http://schemas.microsoft.com/office/powerpoint/2010/main" val="2723198120"/>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p:txStyles>
    <p:titleStyle>
      <a:lvl1pPr algn="l" defTabSz="914400" rtl="0" eaLnBrk="1" latinLnBrk="0" hangingPunct="1">
        <a:lnSpc>
          <a:spcPct val="90000"/>
        </a:lnSpc>
        <a:spcBef>
          <a:spcPct val="0"/>
        </a:spcBef>
        <a:buNone/>
        <a:defRPr lang="fr-FR" sz="2400" b="1" i="0" u="none" strike="noStrike" kern="1200"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sumproduct.com/blog/article/power-bi-tips/power-bi-custom-visuals-box-and-whisker-chart" TargetMode="External"/><Relationship Id="rId4" Type="http://schemas.openxmlformats.org/officeDocument/2006/relationships/hyperlink" Target="https://guyinacube.com/2021/07/21/intro-to-r-with-power-bi/"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hyperlink" Target="https://learn.microsoft.com/en-us/power-bi/fundamentals/desktop-getting-started" TargetMode="External"/><Relationship Id="rId3" Type="http://schemas.openxmlformats.org/officeDocument/2006/relationships/hyperlink" Target="https://www.idlewyldanalytics.com/" TargetMode="External"/><Relationship Id="rId7" Type="http://schemas.openxmlformats.org/officeDocument/2006/relationships/hyperlink" Target="https://www.youtube.com/channel/UCy--PYvwBwAeuYaR8JLmrfg" TargetMode="External"/><Relationship Id="rId2" Type="http://schemas.openxmlformats.org/officeDocument/2006/relationships/hyperlink" Target="https://practicedataviz.com/" TargetMode="External"/><Relationship Id="rId1" Type="http://schemas.openxmlformats.org/officeDocument/2006/relationships/slideLayout" Target="../slideLayouts/slideLayout2.xml"/><Relationship Id="rId6" Type="http://schemas.openxmlformats.org/officeDocument/2006/relationships/hyperlink" Target="https://learn.microsoft.com/en-us/training/powerplatform/power-bi?WT.mc_id=powerbi_landingpage-product-desktop" TargetMode="External"/><Relationship Id="rId11" Type="http://schemas.openxmlformats.org/officeDocument/2006/relationships/hyperlink" Target="https://go.microsoft.com/fwlink/?linkid=855942" TargetMode="External"/><Relationship Id="rId5" Type="http://schemas.openxmlformats.org/officeDocument/2006/relationships/hyperlink" Target="https://www.sqlbi.com/" TargetMode="External"/><Relationship Id="rId10" Type="http://schemas.openxmlformats.org/officeDocument/2006/relationships/hyperlink" Target="https://powerbi.microsoft.com/en-us/blog/" TargetMode="External"/><Relationship Id="rId4" Type="http://schemas.openxmlformats.org/officeDocument/2006/relationships/hyperlink" Target="https://guyinacube.com/about/" TargetMode="External"/><Relationship Id="rId9" Type="http://schemas.openxmlformats.org/officeDocument/2006/relationships/hyperlink" Target="https://powerbi.microsoft.com/en-us/suppor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data-action-lab.com/wp-content/uploads/2022/11/Power-BI-for-Beginners-Instructions.pdf" TargetMode="External"/><Relationship Id="rId2" Type="http://schemas.openxmlformats.org/officeDocument/2006/relationships/hyperlink" Target="https://www.data-action-lab.com/wp-content/uploads/2022/11/PBIfB.zi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microsoft.com/en-us/download/details.aspx?id=5849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hyperlink" Target="https://www.data-action-lab.com/wp-content/uploads/2022/11/Data-Set-Accounting.xlsx"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data-action-lab.com/wp-content/uploads/2022/11/Data-Set-Projects.xlsx" TargetMode="Externa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pboily@uottawa.ca" TargetMode="External"/><Relationship Id="rId2" Type="http://schemas.openxmlformats.org/officeDocument/2006/relationships/hyperlink" Target="https://data-action-lab.com/pbifb" TargetMode="External"/><Relationship Id="rId1" Type="http://schemas.openxmlformats.org/officeDocument/2006/relationships/slideLayout" Target="../slideLayouts/slideLayout4.xml"/><Relationship Id="rId6" Type="http://schemas.openxmlformats.org/officeDocument/2006/relationships/hyperlink" Target="https://dspdi.slack.com/" TargetMode="External"/><Relationship Id="rId5" Type="http://schemas.openxmlformats.org/officeDocument/2006/relationships/hyperlink" Target="https://www.practicedataviz.com/" TargetMode="External"/><Relationship Id="rId4" Type="http://schemas.openxmlformats.org/officeDocument/2006/relationships/hyperlink" Target="mailto:tshaeen@sysabee.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3589" y="5094112"/>
            <a:ext cx="9244148" cy="810305"/>
          </a:xfrm>
          <a:prstGeom prst="rect">
            <a:avLst/>
          </a:prstGeom>
        </p:spPr>
        <p:txBody>
          <a:bodyPr/>
          <a:lstStyle/>
          <a:p>
            <a:pPr algn="l"/>
            <a:r>
              <a:rPr lang="fr-CA" sz="3200" dirty="0">
                <a:latin typeface="Myriad Pro"/>
              </a:rPr>
              <a:t>Power BI for </a:t>
            </a:r>
            <a:r>
              <a:rPr lang="fr-CA" sz="3200" dirty="0" err="1">
                <a:latin typeface="Myriad Pro"/>
              </a:rPr>
              <a:t>Beginners</a:t>
            </a:r>
            <a:endParaRPr lang="en-US" sz="3200" dirty="0">
              <a:latin typeface="Myriad Pro"/>
            </a:endParaRPr>
          </a:p>
        </p:txBody>
      </p:sp>
      <p:sp>
        <p:nvSpPr>
          <p:cNvPr id="3" name="Subtitle 2"/>
          <p:cNvSpPr>
            <a:spLocks noGrp="1"/>
          </p:cNvSpPr>
          <p:nvPr>
            <p:ph type="subTitle" idx="4294967295"/>
          </p:nvPr>
        </p:nvSpPr>
        <p:spPr>
          <a:xfrm>
            <a:off x="953589" y="6035046"/>
            <a:ext cx="8655106" cy="760957"/>
          </a:xfrm>
          <a:prstGeom prst="rect">
            <a:avLst/>
          </a:prstGeom>
        </p:spPr>
        <p:txBody>
          <a:bodyPr/>
          <a:lstStyle/>
          <a:p>
            <a:pPr marL="0" indent="0" algn="l">
              <a:buNone/>
            </a:pPr>
            <a:r>
              <a:rPr lang="fr-CA" sz="1800" b="1">
                <a:solidFill>
                  <a:schemeClr val="bg1"/>
                </a:solidFill>
                <a:latin typeface="Myriad Pro"/>
              </a:rPr>
              <a:t>Instructors:</a:t>
            </a:r>
            <a:r>
              <a:rPr lang="fr-CA" sz="1800">
                <a:solidFill>
                  <a:schemeClr val="bg1"/>
                </a:solidFill>
                <a:latin typeface="Myriad Pro"/>
              </a:rPr>
              <a:t> </a:t>
            </a:r>
            <a:r>
              <a:rPr lang="fr-CA" sz="1800" dirty="0">
                <a:solidFill>
                  <a:schemeClr val="bg1"/>
                </a:solidFill>
                <a:latin typeface="Myriad Pro"/>
              </a:rPr>
              <a:t>Tristan </a:t>
            </a:r>
            <a:r>
              <a:rPr lang="fr-CA" sz="1800" dirty="0" err="1">
                <a:solidFill>
                  <a:schemeClr val="bg1"/>
                </a:solidFill>
                <a:latin typeface="Myriad Pro"/>
              </a:rPr>
              <a:t>Shaeen</a:t>
            </a:r>
            <a:r>
              <a:rPr lang="fr-CA" sz="1800" dirty="0">
                <a:solidFill>
                  <a:schemeClr val="bg1"/>
                </a:solidFill>
                <a:latin typeface="Myriad Pro"/>
              </a:rPr>
              <a:t>, Patrick Boily</a:t>
            </a:r>
            <a:br>
              <a:rPr lang="fr-CA" sz="1800" dirty="0">
                <a:solidFill>
                  <a:schemeClr val="bg1"/>
                </a:solidFill>
                <a:latin typeface="Myriad Pro"/>
              </a:rPr>
            </a:br>
            <a:endParaRPr lang="en-US" sz="1400" dirty="0">
              <a:solidFill>
                <a:schemeClr val="bg1"/>
              </a:solidFill>
              <a:latin typeface="Myriad Pro"/>
            </a:endParaRPr>
          </a:p>
        </p:txBody>
      </p:sp>
    </p:spTree>
    <p:extLst>
      <p:ext uri="{BB962C8B-B14F-4D97-AF65-F5344CB8AC3E}">
        <p14:creationId xmlns:p14="http://schemas.microsoft.com/office/powerpoint/2010/main" val="269365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Plan: Course Components</a:t>
            </a:r>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1"/>
          </p:nvPr>
        </p:nvSpPr>
        <p:spPr/>
        <p:txBody>
          <a:bodyPr/>
          <a:lstStyle/>
          <a:p>
            <a:r>
              <a:rPr lang="en-CA" b="1" dirty="0"/>
              <a:t>Participant Activities (PA): </a:t>
            </a:r>
            <a:r>
              <a:rPr lang="en-CA" dirty="0"/>
              <a:t>follow along with the instructors.</a:t>
            </a:r>
          </a:p>
          <a:p>
            <a:r>
              <a:rPr lang="en-CA" b="1" dirty="0"/>
              <a:t>Instructor Demos (ID):</a:t>
            </a:r>
            <a:r>
              <a:rPr lang="en-CA" dirty="0"/>
              <a:t> sit back, relax, and take it all in.</a:t>
            </a:r>
          </a:p>
          <a:p>
            <a:r>
              <a:rPr lang="en-CA" b="1" dirty="0"/>
              <a:t>Behind the Scenes (BS): </a:t>
            </a:r>
            <a:r>
              <a:rPr lang="en-CA" dirty="0"/>
              <a:t>a summary of what has been prepared for you.</a:t>
            </a:r>
          </a:p>
          <a:p>
            <a:r>
              <a:rPr lang="en-CA" b="1" dirty="0"/>
              <a:t>Dashboard Discussions (DD):</a:t>
            </a:r>
            <a:r>
              <a:rPr lang="en-CA" dirty="0"/>
              <a:t> let’s talk about the dashboards.</a:t>
            </a:r>
          </a:p>
          <a:p>
            <a:r>
              <a:rPr lang="en-CA" b="1" dirty="0"/>
              <a:t>Basic Notions (BN): </a:t>
            </a:r>
            <a:r>
              <a:rPr lang="en-CA" dirty="0"/>
              <a:t>non-Power BI stuff worth knowing about. </a:t>
            </a:r>
          </a:p>
          <a:p>
            <a:r>
              <a:rPr lang="en-CA" b="1" dirty="0"/>
              <a:t>Exercises: </a:t>
            </a:r>
            <a:r>
              <a:rPr lang="en-CA" dirty="0"/>
              <a:t>take it one step further.</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10</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0351468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VI. Miscellanea*</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100</a:t>
            </a:fld>
            <a:endParaRPr lang="en-CA"/>
          </a:p>
        </p:txBody>
      </p:sp>
    </p:spTree>
    <p:extLst>
      <p:ext uri="{BB962C8B-B14F-4D97-AF65-F5344CB8AC3E}">
        <p14:creationId xmlns:p14="http://schemas.microsoft.com/office/powerpoint/2010/main" val="1178225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690168" cy="1450757"/>
          </a:xfrm>
        </p:spPr>
        <p:txBody>
          <a:bodyPr/>
          <a:lstStyle/>
          <a:p>
            <a:r>
              <a:rPr lang="en-US" dirty="0"/>
              <a:t>49. Publish a Power BI Dashboard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Once the dashboard is created, it can be “published” it to a website as an </a:t>
            </a:r>
            <a:r>
              <a:rPr lang="en-US" b="1" dirty="0" err="1"/>
              <a:t>iFrame</a:t>
            </a:r>
            <a:r>
              <a:rPr lang="en-US" dirty="0"/>
              <a:t> (a webpage inside a webpage).</a:t>
            </a:r>
          </a:p>
          <a:p>
            <a:r>
              <a:rPr lang="en-US" dirty="0"/>
              <a:t>This allows audiences to fully interact with the dashboard without the need to install Power BI on their computers.</a:t>
            </a:r>
          </a:p>
          <a:p>
            <a:r>
              <a:rPr lang="en-US" dirty="0"/>
              <a:t>The dashboard can be published publicly, or to pushed to other organization members (individuals with a shared </a:t>
            </a:r>
            <a:r>
              <a:rPr lang="en-US" b="1" dirty="0"/>
              <a:t>Office 365</a:t>
            </a:r>
            <a:r>
              <a:rPr lang="en-US" dirty="0"/>
              <a:t> and/or </a:t>
            </a:r>
            <a:r>
              <a:rPr lang="en-US" b="1" dirty="0"/>
              <a:t>Azure</a:t>
            </a:r>
            <a:r>
              <a:rPr lang="en-US" dirty="0"/>
              <a:t> environments).</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101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5667133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690168" cy="1450757"/>
          </a:xfrm>
        </p:spPr>
        <p:txBody>
          <a:bodyPr/>
          <a:lstStyle/>
          <a:p>
            <a:r>
              <a:rPr lang="en-US" dirty="0"/>
              <a:t>49. Publish a Power BI Dashboard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90"/>
            <a:ext cx="10058400" cy="969696"/>
          </a:xfrm>
        </p:spPr>
        <p:txBody>
          <a:bodyPr anchor="t"/>
          <a:lstStyle/>
          <a:p>
            <a:r>
              <a:rPr lang="en-US" dirty="0"/>
              <a:t>This can be done by logging into Power BI using a valid Microsoft credential (the IT department can determine if the regular windows login will work).</a:t>
            </a:r>
          </a:p>
          <a:p>
            <a:endParaRPr lang="en-US" dirty="0"/>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102</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7" name="Picture 6">
            <a:extLst>
              <a:ext uri="{FF2B5EF4-FFF2-40B4-BE49-F238E27FC236}">
                <a16:creationId xmlns:a16="http://schemas.microsoft.com/office/drawing/2014/main" id="{42C1BF14-E23E-0514-7CAC-E1935ACAC9EA}"/>
              </a:ext>
            </a:extLst>
          </p:cNvPr>
          <p:cNvPicPr>
            <a:picLocks noChangeAspect="1"/>
          </p:cNvPicPr>
          <p:nvPr/>
        </p:nvPicPr>
        <p:blipFill>
          <a:blip r:embed="rId2"/>
          <a:stretch>
            <a:fillRect/>
          </a:stretch>
        </p:blipFill>
        <p:spPr>
          <a:xfrm>
            <a:off x="2418216" y="3211499"/>
            <a:ext cx="6425534" cy="1204787"/>
          </a:xfrm>
          <a:prstGeom prst="rect">
            <a:avLst/>
          </a:prstGeom>
        </p:spPr>
      </p:pic>
      <p:sp>
        <p:nvSpPr>
          <p:cNvPr id="8" name="Rectangle 7">
            <a:extLst>
              <a:ext uri="{FF2B5EF4-FFF2-40B4-BE49-F238E27FC236}">
                <a16:creationId xmlns:a16="http://schemas.microsoft.com/office/drawing/2014/main" id="{68835874-7F07-CB57-0244-8F469D7C6CA3}"/>
              </a:ext>
            </a:extLst>
          </p:cNvPr>
          <p:cNvSpPr/>
          <p:nvPr/>
        </p:nvSpPr>
        <p:spPr>
          <a:xfrm>
            <a:off x="9532961" y="4312693"/>
            <a:ext cx="235424" cy="1160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bg1"/>
                </a:solidFill>
              </a:ln>
              <a:solidFill>
                <a:schemeClr val="bg1"/>
              </a:solidFill>
            </a:endParaRPr>
          </a:p>
        </p:txBody>
      </p:sp>
      <p:sp>
        <p:nvSpPr>
          <p:cNvPr id="9" name="Oval 8">
            <a:extLst>
              <a:ext uri="{FF2B5EF4-FFF2-40B4-BE49-F238E27FC236}">
                <a16:creationId xmlns:a16="http://schemas.microsoft.com/office/drawing/2014/main" id="{431C8B92-550D-7A4F-7446-F9B9CC85300F}"/>
              </a:ext>
            </a:extLst>
          </p:cNvPr>
          <p:cNvSpPr/>
          <p:nvPr/>
        </p:nvSpPr>
        <p:spPr>
          <a:xfrm>
            <a:off x="6927377" y="3099312"/>
            <a:ext cx="1677536" cy="1389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ontent Placeholder 2">
            <a:extLst>
              <a:ext uri="{FF2B5EF4-FFF2-40B4-BE49-F238E27FC236}">
                <a16:creationId xmlns:a16="http://schemas.microsoft.com/office/drawing/2014/main" id="{246CFD08-A181-63C3-C1C5-B02F21EF475F}"/>
              </a:ext>
            </a:extLst>
          </p:cNvPr>
          <p:cNvSpPr txBox="1">
            <a:spLocks/>
          </p:cNvSpPr>
          <p:nvPr/>
        </p:nvSpPr>
        <p:spPr>
          <a:xfrm>
            <a:off x="1097279" y="4849401"/>
            <a:ext cx="8210494" cy="969696"/>
          </a:xfrm>
          <a:prstGeom prst="rect">
            <a:avLst/>
          </a:prstGeom>
        </p:spPr>
        <p:txBody>
          <a:bodyPr vert="horz" lIns="0" tIns="45720" rIns="0" bIns="45720" rtlCol="0" anchor="t">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r>
              <a:rPr lang="en-US" dirty="0"/>
              <a:t>After hitting the “Publish” button, Power BI will ask to save the dashboard to a workspace (like an online folder).</a:t>
            </a:r>
          </a:p>
          <a:p>
            <a:endParaRPr lang="en-US" dirty="0"/>
          </a:p>
        </p:txBody>
      </p:sp>
      <p:pic>
        <p:nvPicPr>
          <p:cNvPr id="12" name="Picture 11">
            <a:extLst>
              <a:ext uri="{FF2B5EF4-FFF2-40B4-BE49-F238E27FC236}">
                <a16:creationId xmlns:a16="http://schemas.microsoft.com/office/drawing/2014/main" id="{A59150E8-2793-A7E5-5CF8-C2EF87D23145}"/>
              </a:ext>
            </a:extLst>
          </p:cNvPr>
          <p:cNvPicPr>
            <a:picLocks noChangeAspect="1"/>
          </p:cNvPicPr>
          <p:nvPr/>
        </p:nvPicPr>
        <p:blipFill>
          <a:blip r:embed="rId3"/>
          <a:stretch>
            <a:fillRect/>
          </a:stretch>
        </p:blipFill>
        <p:spPr>
          <a:xfrm>
            <a:off x="9758607" y="3813759"/>
            <a:ext cx="2028840" cy="2219341"/>
          </a:xfrm>
          <a:prstGeom prst="rect">
            <a:avLst/>
          </a:prstGeom>
        </p:spPr>
      </p:pic>
      <p:sp>
        <p:nvSpPr>
          <p:cNvPr id="13" name="Oval 12">
            <a:extLst>
              <a:ext uri="{FF2B5EF4-FFF2-40B4-BE49-F238E27FC236}">
                <a16:creationId xmlns:a16="http://schemas.microsoft.com/office/drawing/2014/main" id="{22DE76E8-A2A6-96BD-488A-625BDF8D2BC6}"/>
              </a:ext>
            </a:extLst>
          </p:cNvPr>
          <p:cNvSpPr/>
          <p:nvPr/>
        </p:nvSpPr>
        <p:spPr>
          <a:xfrm>
            <a:off x="10083311" y="4145032"/>
            <a:ext cx="1677536" cy="1389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7398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690168" cy="1450757"/>
          </a:xfrm>
        </p:spPr>
        <p:txBody>
          <a:bodyPr/>
          <a:lstStyle/>
          <a:p>
            <a:r>
              <a:rPr lang="en-US" dirty="0"/>
              <a:t>49. Publish a Power BI Dashboard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89"/>
            <a:ext cx="7172661" cy="4239809"/>
          </a:xfrm>
        </p:spPr>
        <p:txBody>
          <a:bodyPr/>
          <a:lstStyle/>
          <a:p>
            <a:r>
              <a:rPr lang="en-US" dirty="0"/>
              <a:t>The next step is login to the online Power BI workspace. </a:t>
            </a:r>
          </a:p>
          <a:p>
            <a:r>
              <a:rPr lang="en-US" dirty="0"/>
              <a:t>IT Departments can provide guidelines to share the dashboard internally to an organization. </a:t>
            </a:r>
          </a:p>
          <a:p>
            <a:r>
              <a:rPr lang="en-US" dirty="0"/>
              <a:t>To publish to a public website (disclaimer ALL public links are searchable), the Power BI workspace needs to have this functionality enabled.</a:t>
            </a:r>
          </a:p>
          <a:p>
            <a:r>
              <a:rPr lang="en-US" dirty="0"/>
              <a:t>Navigate to the dashboard in the workspace, click on “File” and then “Embed Report” and finally “Publish to web (public)”.</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103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7" name="Picture 6">
            <a:extLst>
              <a:ext uri="{FF2B5EF4-FFF2-40B4-BE49-F238E27FC236}">
                <a16:creationId xmlns:a16="http://schemas.microsoft.com/office/drawing/2014/main" id="{BDD09759-1DD6-E66E-8707-7FD978A27E5A}"/>
              </a:ext>
            </a:extLst>
          </p:cNvPr>
          <p:cNvPicPr>
            <a:picLocks noChangeAspect="1"/>
          </p:cNvPicPr>
          <p:nvPr/>
        </p:nvPicPr>
        <p:blipFill>
          <a:blip r:embed="rId2"/>
          <a:stretch>
            <a:fillRect/>
          </a:stretch>
        </p:blipFill>
        <p:spPr>
          <a:xfrm>
            <a:off x="8509053" y="2477379"/>
            <a:ext cx="3278394" cy="2805623"/>
          </a:xfrm>
          <a:prstGeom prst="rect">
            <a:avLst/>
          </a:prstGeom>
        </p:spPr>
      </p:pic>
    </p:spTree>
    <p:extLst>
      <p:ext uri="{BB962C8B-B14F-4D97-AF65-F5344CB8AC3E}">
        <p14:creationId xmlns:p14="http://schemas.microsoft.com/office/powerpoint/2010/main" val="13703581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690168" cy="1450757"/>
          </a:xfrm>
        </p:spPr>
        <p:txBody>
          <a:bodyPr/>
          <a:lstStyle/>
          <a:p>
            <a:r>
              <a:rPr lang="en-US" dirty="0"/>
              <a:t>49. Publish a Power BI Dashboard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90"/>
            <a:ext cx="10039293" cy="2131230"/>
          </a:xfrm>
        </p:spPr>
        <p:txBody>
          <a:bodyPr anchor="t"/>
          <a:lstStyle/>
          <a:p>
            <a:r>
              <a:rPr lang="en-US" dirty="0"/>
              <a:t>At this point, the </a:t>
            </a:r>
            <a:r>
              <a:rPr lang="en-US" dirty="0" err="1"/>
              <a:t>iFrame</a:t>
            </a:r>
            <a:r>
              <a:rPr lang="en-US" dirty="0"/>
              <a:t> link can be copied and embedded into the HTML of the website of interest. The end user will then be able to see the (publicly available) dashboard on the website and interact with it as needed.</a:t>
            </a:r>
          </a:p>
          <a:p>
            <a:endParaRPr lang="en-US" dirty="0"/>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104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8" name="Picture 7">
            <a:extLst>
              <a:ext uri="{FF2B5EF4-FFF2-40B4-BE49-F238E27FC236}">
                <a16:creationId xmlns:a16="http://schemas.microsoft.com/office/drawing/2014/main" id="{468F1411-26A6-A65F-692A-0AF48C555DF2}"/>
              </a:ext>
            </a:extLst>
          </p:cNvPr>
          <p:cNvPicPr>
            <a:picLocks noChangeAspect="1"/>
          </p:cNvPicPr>
          <p:nvPr/>
        </p:nvPicPr>
        <p:blipFill>
          <a:blip r:embed="rId2"/>
          <a:stretch>
            <a:fillRect/>
          </a:stretch>
        </p:blipFill>
        <p:spPr>
          <a:xfrm>
            <a:off x="3330388" y="3271824"/>
            <a:ext cx="6125169" cy="2957164"/>
          </a:xfrm>
          <a:prstGeom prst="rect">
            <a:avLst/>
          </a:prstGeom>
        </p:spPr>
      </p:pic>
    </p:spTree>
    <p:extLst>
      <p:ext uri="{BB962C8B-B14F-4D97-AF65-F5344CB8AC3E}">
        <p14:creationId xmlns:p14="http://schemas.microsoft.com/office/powerpoint/2010/main" val="18610541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1014510" cy="1450757"/>
          </a:xfrm>
        </p:spPr>
        <p:txBody>
          <a:bodyPr>
            <a:normAutofit/>
          </a:bodyPr>
          <a:lstStyle/>
          <a:p>
            <a:r>
              <a:rPr lang="en-US" sz="4400" dirty="0"/>
              <a:t>50. Integrate R in Power BI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90"/>
            <a:ext cx="6065519" cy="3851404"/>
          </a:xfrm>
        </p:spPr>
        <p:txBody>
          <a:bodyPr>
            <a:normAutofit lnSpcReduction="10000"/>
          </a:bodyPr>
          <a:lstStyle/>
          <a:p>
            <a:pPr marL="0" indent="0">
              <a:buNone/>
            </a:pPr>
            <a:r>
              <a:rPr lang="en-US" dirty="0"/>
              <a:t>The programming languages R and Python can be used for data wrangling and visualizations.* Ensure that you have R downloaded onto your system and point </a:t>
            </a:r>
            <a:r>
              <a:rPr lang="en-US" dirty="0" err="1"/>
              <a:t>PowerBI</a:t>
            </a:r>
            <a:r>
              <a:rPr lang="en-US" dirty="0"/>
              <a:t> at your R installation.</a:t>
            </a:r>
          </a:p>
          <a:p>
            <a:pPr marL="0" indent="0">
              <a:buNone/>
            </a:pPr>
            <a:r>
              <a:rPr lang="en-US" dirty="0"/>
              <a:t>Even beginners may require a visual that is not easily accessible through Power BI. To create an R chart, click on the ‘R’ button under the “Visualizations” panel.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105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8" name="Picture 7">
            <a:extLst>
              <a:ext uri="{FF2B5EF4-FFF2-40B4-BE49-F238E27FC236}">
                <a16:creationId xmlns:a16="http://schemas.microsoft.com/office/drawing/2014/main" id="{736D782A-4430-2834-81B1-ECF7E85F78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117" y="2203729"/>
            <a:ext cx="4507989" cy="3172943"/>
          </a:xfrm>
          <a:prstGeom prst="rect">
            <a:avLst/>
          </a:prstGeom>
        </p:spPr>
      </p:pic>
      <p:sp>
        <p:nvSpPr>
          <p:cNvPr id="9" name="TextBox 8">
            <a:extLst>
              <a:ext uri="{FF2B5EF4-FFF2-40B4-BE49-F238E27FC236}">
                <a16:creationId xmlns:a16="http://schemas.microsoft.com/office/drawing/2014/main" id="{0B233A08-E43B-2395-F6D9-B70CF1403014}"/>
              </a:ext>
            </a:extLst>
          </p:cNvPr>
          <p:cNvSpPr txBox="1"/>
          <p:nvPr/>
        </p:nvSpPr>
        <p:spPr>
          <a:xfrm>
            <a:off x="1079351" y="5843041"/>
            <a:ext cx="5913121" cy="338554"/>
          </a:xfrm>
          <a:prstGeom prst="rect">
            <a:avLst/>
          </a:prstGeom>
          <a:noFill/>
        </p:spPr>
        <p:txBody>
          <a:bodyPr wrap="square" rtlCol="0">
            <a:spAutoFit/>
          </a:bodyPr>
          <a:lstStyle/>
          <a:p>
            <a:r>
              <a:rPr lang="en-US" sz="1600" dirty="0">
                <a:latin typeface="Dagny OT" panose="020B0504020201020104" pitchFamily="34" charset="0"/>
              </a:rPr>
              <a:t>[*Guy in a Cube does a great </a:t>
            </a:r>
            <a:r>
              <a:rPr lang="en-US" sz="1600" dirty="0">
                <a:latin typeface="Dagny OT" panose="020B0504020201020104" pitchFamily="34" charset="0"/>
                <a:hlinkClick r:id="rId4"/>
              </a:rPr>
              <a:t>introductory video</a:t>
            </a:r>
            <a:r>
              <a:rPr lang="en-US" sz="1600" dirty="0">
                <a:latin typeface="Dagny OT" panose="020B0504020201020104" pitchFamily="34" charset="0"/>
              </a:rPr>
              <a:t>.]</a:t>
            </a:r>
          </a:p>
        </p:txBody>
      </p:sp>
      <p:sp>
        <p:nvSpPr>
          <p:cNvPr id="10" name="TextBox 9">
            <a:extLst>
              <a:ext uri="{FF2B5EF4-FFF2-40B4-BE49-F238E27FC236}">
                <a16:creationId xmlns:a16="http://schemas.microsoft.com/office/drawing/2014/main" id="{3BC92FD1-9E4D-CBE7-6911-86B64E53503D}"/>
              </a:ext>
            </a:extLst>
          </p:cNvPr>
          <p:cNvSpPr txBox="1"/>
          <p:nvPr/>
        </p:nvSpPr>
        <p:spPr>
          <a:xfrm>
            <a:off x="3310538" y="20771"/>
            <a:ext cx="8881462" cy="307777"/>
          </a:xfrm>
          <a:prstGeom prst="rect">
            <a:avLst/>
          </a:prstGeom>
          <a:noFill/>
        </p:spPr>
        <p:txBody>
          <a:bodyPr wrap="square" rtlCol="0">
            <a:spAutoFit/>
          </a:bodyPr>
          <a:lstStyle/>
          <a:p>
            <a:pPr algn="r"/>
            <a:r>
              <a:rPr lang="en-US" sz="1400" dirty="0">
                <a:latin typeface="Dagny OT" panose="020B0504020201020104" pitchFamily="34" charset="0"/>
              </a:rPr>
              <a:t>[</a:t>
            </a:r>
            <a:r>
              <a:rPr lang="en-US" sz="1400" dirty="0">
                <a:latin typeface="Dagny OT" panose="020B0504020201020104" pitchFamily="34" charset="0"/>
                <a:hlinkClick r:id="rId5"/>
              </a:rPr>
              <a:t>https://www.sumproduct.com/blog/article/power-bi-tips/power-bi-custom-visuals-box-and-whisker-chart</a:t>
            </a:r>
            <a:r>
              <a:rPr lang="en-US" sz="1400" dirty="0">
                <a:latin typeface="Dagny OT" panose="020B0504020201020104" pitchFamily="34" charset="0"/>
              </a:rPr>
              <a:t>]</a:t>
            </a:r>
          </a:p>
        </p:txBody>
      </p:sp>
    </p:spTree>
    <p:extLst>
      <p:ext uri="{BB962C8B-B14F-4D97-AF65-F5344CB8AC3E}">
        <p14:creationId xmlns:p14="http://schemas.microsoft.com/office/powerpoint/2010/main" val="3436081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References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106</a:t>
            </a:fld>
            <a:endParaRPr lang="en-CA"/>
          </a:p>
        </p:txBody>
      </p:sp>
    </p:spTree>
    <p:extLst>
      <p:ext uri="{BB962C8B-B14F-4D97-AF65-F5344CB8AC3E}">
        <p14:creationId xmlns:p14="http://schemas.microsoft.com/office/powerpoint/2010/main" val="14126602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0D66A-055D-A88B-9EA2-52EC07173B2F}"/>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71853BB8-618E-07FD-8A54-BB77B58737EE}"/>
              </a:ext>
            </a:extLst>
          </p:cNvPr>
          <p:cNvSpPr>
            <a:spLocks noGrp="1"/>
          </p:cNvSpPr>
          <p:nvPr>
            <p:ph idx="1"/>
          </p:nvPr>
        </p:nvSpPr>
        <p:spPr/>
        <p:txBody>
          <a:bodyPr>
            <a:normAutofit lnSpcReduction="10000"/>
          </a:bodyPr>
          <a:lstStyle/>
          <a:p>
            <a:r>
              <a:rPr lang="en-CA" sz="2400" dirty="0"/>
              <a:t>P. Boily, S. Davies, J. </a:t>
            </a:r>
            <a:r>
              <a:rPr lang="en-CA" sz="2400" dirty="0" err="1"/>
              <a:t>Schellinck</a:t>
            </a:r>
            <a:r>
              <a:rPr lang="en-CA" sz="2400" dirty="0"/>
              <a:t>, </a:t>
            </a:r>
            <a:r>
              <a:rPr lang="en-CA" sz="2400" i="1" dirty="0">
                <a:hlinkClick r:id="rId2"/>
              </a:rPr>
              <a:t>The Practice of Data Visualization</a:t>
            </a:r>
            <a:r>
              <a:rPr lang="en-CA" sz="2400" i="1" dirty="0"/>
              <a:t>.</a:t>
            </a:r>
            <a:r>
              <a:rPr lang="en-CA" sz="2400" dirty="0"/>
              <a:t> Data Action Lab, 2022. </a:t>
            </a:r>
          </a:p>
          <a:p>
            <a:r>
              <a:rPr lang="en-CA" sz="2400" dirty="0"/>
              <a:t>P. Boily, J. </a:t>
            </a:r>
            <a:r>
              <a:rPr lang="en-CA" sz="2400" dirty="0" err="1"/>
              <a:t>Schellinck</a:t>
            </a:r>
            <a:r>
              <a:rPr lang="en-CA" sz="2400" dirty="0"/>
              <a:t>, </a:t>
            </a:r>
            <a:r>
              <a:rPr lang="en-CA" sz="2400" i="1" dirty="0">
                <a:hlinkClick r:id="rId3"/>
              </a:rPr>
              <a:t>Data Understanding, Data Analysis, and Data Science</a:t>
            </a:r>
            <a:r>
              <a:rPr lang="en-CA" sz="2400" i="1" dirty="0"/>
              <a:t>.</a:t>
            </a:r>
            <a:r>
              <a:rPr lang="en-CA" sz="2400" dirty="0"/>
              <a:t> Data Action Lab, 2022. </a:t>
            </a:r>
          </a:p>
          <a:p>
            <a:r>
              <a:rPr lang="en-CA" dirty="0"/>
              <a:t>A. Saxton, P. Leblanc. </a:t>
            </a:r>
            <a:r>
              <a:rPr lang="en-CA" i="1" dirty="0">
                <a:hlinkClick r:id="rId4"/>
              </a:rPr>
              <a:t>Guy in a Cube</a:t>
            </a:r>
            <a:r>
              <a:rPr lang="en-CA" dirty="0"/>
              <a:t>. Guy in a Cube, LLC, 2022. </a:t>
            </a:r>
          </a:p>
          <a:p>
            <a:r>
              <a:rPr lang="en-CA" dirty="0"/>
              <a:t>M. Russo, A. Ferrari, D. </a:t>
            </a:r>
            <a:r>
              <a:rPr lang="en-CA" dirty="0" err="1"/>
              <a:t>Perilli</a:t>
            </a:r>
            <a:r>
              <a:rPr lang="en-CA" dirty="0"/>
              <a:t>. </a:t>
            </a:r>
            <a:r>
              <a:rPr lang="en-CA" i="1" dirty="0">
                <a:hlinkClick r:id="rId5"/>
              </a:rPr>
              <a:t>sqlbi</a:t>
            </a:r>
            <a:r>
              <a:rPr lang="en-CA" dirty="0"/>
              <a:t>. SQLBI, 2022. </a:t>
            </a:r>
          </a:p>
          <a:p>
            <a:r>
              <a:rPr lang="en-CA" sz="1900" i="1" dirty="0"/>
              <a:t>N.B. The Microsoft resources found under the help ribbon in </a:t>
            </a:r>
            <a:r>
              <a:rPr lang="en-CA" sz="1900" i="1" dirty="0" err="1"/>
              <a:t>PowerBI</a:t>
            </a:r>
            <a:r>
              <a:rPr lang="en-CA" sz="1900" i="1" dirty="0"/>
              <a:t> can also be very helpful. There are links for </a:t>
            </a:r>
            <a:r>
              <a:rPr lang="en-CA" sz="1900" i="1" dirty="0">
                <a:hlinkClick r:id="rId6"/>
              </a:rPr>
              <a:t>guided learning</a:t>
            </a:r>
            <a:r>
              <a:rPr lang="en-CA" sz="1900" i="1" dirty="0"/>
              <a:t>, </a:t>
            </a:r>
            <a:r>
              <a:rPr lang="en-CA" sz="1900" i="1" dirty="0">
                <a:hlinkClick r:id="rId7"/>
              </a:rPr>
              <a:t>training videos</a:t>
            </a:r>
            <a:r>
              <a:rPr lang="en-CA" sz="1900" i="1" dirty="0"/>
              <a:t>, </a:t>
            </a:r>
            <a:r>
              <a:rPr lang="en-CA" sz="1900" i="1" dirty="0">
                <a:hlinkClick r:id="rId8"/>
              </a:rPr>
              <a:t>documentation</a:t>
            </a:r>
            <a:r>
              <a:rPr lang="en-CA" sz="1900" i="1" dirty="0"/>
              <a:t>, </a:t>
            </a:r>
            <a:r>
              <a:rPr lang="en-CA" sz="1900" i="1" dirty="0">
                <a:hlinkClick r:id="rId9"/>
              </a:rPr>
              <a:t>support</a:t>
            </a:r>
            <a:r>
              <a:rPr lang="en-CA" sz="1900" i="1" dirty="0"/>
              <a:t>, </a:t>
            </a:r>
            <a:r>
              <a:rPr lang="en-CA" sz="1900" i="1" dirty="0">
                <a:hlinkClick r:id="rId10"/>
              </a:rPr>
              <a:t>a blog</a:t>
            </a:r>
            <a:r>
              <a:rPr lang="en-CA" sz="1900" i="1" dirty="0"/>
              <a:t>, and </a:t>
            </a:r>
            <a:r>
              <a:rPr lang="en-CA" sz="1900" i="1" dirty="0">
                <a:hlinkClick r:id="rId11"/>
              </a:rPr>
              <a:t>community</a:t>
            </a:r>
            <a:r>
              <a:rPr lang="en-CA" sz="1900" i="1" dirty="0"/>
              <a:t>. </a:t>
            </a:r>
          </a:p>
        </p:txBody>
      </p:sp>
      <p:sp>
        <p:nvSpPr>
          <p:cNvPr id="4" name="Slide Number Placeholder 3">
            <a:extLst>
              <a:ext uri="{FF2B5EF4-FFF2-40B4-BE49-F238E27FC236}">
                <a16:creationId xmlns:a16="http://schemas.microsoft.com/office/drawing/2014/main" id="{5273A8F4-ABEC-A452-B54C-389851627607}"/>
              </a:ext>
            </a:extLst>
          </p:cNvPr>
          <p:cNvSpPr>
            <a:spLocks noGrp="1"/>
          </p:cNvSpPr>
          <p:nvPr>
            <p:ph type="sldNum" sz="quarter" idx="4"/>
          </p:nvPr>
        </p:nvSpPr>
        <p:spPr/>
        <p:txBody>
          <a:bodyPr/>
          <a:lstStyle/>
          <a:p>
            <a:fld id="{4D63F5A6-AD82-4E1E-87F7-CE90DE510401}" type="slidenum">
              <a:rPr lang="en-CA" smtClean="0"/>
              <a:pPr/>
              <a:t>107</a:t>
            </a:fld>
            <a:endParaRPr lang="en-CA" dirty="0"/>
          </a:p>
        </p:txBody>
      </p:sp>
      <p:sp>
        <p:nvSpPr>
          <p:cNvPr id="5" name="Date Placeholder 4">
            <a:extLst>
              <a:ext uri="{FF2B5EF4-FFF2-40B4-BE49-F238E27FC236}">
                <a16:creationId xmlns:a16="http://schemas.microsoft.com/office/drawing/2014/main" id="{265006A8-A62E-9C85-14C0-FC88BECBD476}"/>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974713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Plan: Important Documents</a:t>
            </a:r>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1"/>
          </p:nvPr>
        </p:nvSpPr>
        <p:spPr/>
        <p:txBody>
          <a:bodyPr>
            <a:normAutofit fontScale="92500" lnSpcReduction="10000"/>
          </a:bodyPr>
          <a:lstStyle/>
          <a:p>
            <a:r>
              <a:rPr lang="en-CA" dirty="0"/>
              <a:t>We will be exploring Power BI’s functionality by building a 6-page dashboard. </a:t>
            </a:r>
          </a:p>
          <a:p>
            <a:r>
              <a:rPr lang="en-CA" dirty="0"/>
              <a:t>As we want to encourage you to play with the tool without fear that you will break it (or what we have planned), we have prepared 8 Power BI dashboard files (PBIX), at various stages of development, which you can load to re-enter the stream at any moment. </a:t>
            </a:r>
          </a:p>
          <a:p>
            <a:r>
              <a:rPr lang="en-CA" dirty="0"/>
              <a:t>Download </a:t>
            </a:r>
            <a:r>
              <a:rPr lang="en-CA" dirty="0">
                <a:hlinkClick r:id="rId2"/>
              </a:rPr>
              <a:t>PBIfB.zip</a:t>
            </a:r>
            <a:r>
              <a:rPr lang="en-CA" dirty="0"/>
              <a:t> from the course website, and unzip the file to an easily accessible location on your hard drive, to which you will also download the course datasets.  </a:t>
            </a:r>
          </a:p>
          <a:p>
            <a:r>
              <a:rPr lang="en-CA" dirty="0">
                <a:hlinkClick r:id="rId3"/>
              </a:rPr>
              <a:t>Step-by-step instructions</a:t>
            </a:r>
            <a:r>
              <a:rPr lang="en-CA" dirty="0"/>
              <a:t> for the PA and ID tasks are also available.</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11</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411312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The Plan: 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lgn="l">
              <a:buNone/>
              <a:tabLst>
                <a:tab pos="457200" algn="l"/>
              </a:tabLst>
            </a:pPr>
            <a:r>
              <a:rPr lang="en-CA" b="1" dirty="0">
                <a:ea typeface="Times New Roman" panose="02020603050405020304" pitchFamily="18" charset="0"/>
              </a:rPr>
              <a:t>I</a:t>
            </a:r>
            <a:r>
              <a:rPr lang="en-CA" sz="2400" b="1" dirty="0">
                <a:effectLst/>
                <a:ea typeface="Times New Roman" panose="02020603050405020304" pitchFamily="18" charset="0"/>
              </a:rPr>
              <a:t>. Power Query</a:t>
            </a:r>
            <a:endParaRPr lang="en-CA" sz="2400" dirty="0">
              <a:ea typeface="Times New Roman" panose="02020603050405020304" pitchFamily="18" charset="0"/>
            </a:endParaRPr>
          </a:p>
          <a:p>
            <a:pPr marL="749808" lvl="1" indent="-457200">
              <a:buSzPct val="92000"/>
              <a:buFont typeface="+mj-lt"/>
              <a:buAutoNum type="arabicPeriod"/>
              <a:tabLst>
                <a:tab pos="457200" algn="l"/>
              </a:tabLst>
            </a:pPr>
            <a:r>
              <a:rPr lang="en-CA" sz="1800" dirty="0">
                <a:ea typeface="Times New Roman" panose="02020603050405020304" pitchFamily="18" charset="0"/>
              </a:rPr>
              <a:t>Load Data (PA)</a:t>
            </a:r>
          </a:p>
          <a:p>
            <a:pPr marL="749808" lvl="1" indent="-457200">
              <a:buSzPct val="92000"/>
              <a:buFont typeface="+mj-lt"/>
              <a:buAutoNum type="arabicPeriod"/>
              <a:tabLst>
                <a:tab pos="457200" algn="l"/>
              </a:tabLst>
            </a:pPr>
            <a:r>
              <a:rPr lang="en-CA" sz="1800" dirty="0">
                <a:ea typeface="Times New Roman" panose="02020603050405020304" pitchFamily="18" charset="0"/>
              </a:rPr>
              <a:t>Transform Data (PA)</a:t>
            </a:r>
          </a:p>
          <a:p>
            <a:pPr marL="0" indent="0" algn="l">
              <a:buNone/>
              <a:tabLst>
                <a:tab pos="457200" algn="l"/>
              </a:tabLst>
            </a:pPr>
            <a:r>
              <a:rPr lang="en-CA" sz="2400" b="1" dirty="0">
                <a:effectLst/>
                <a:ea typeface="Times New Roman" panose="02020603050405020304" pitchFamily="18" charset="0"/>
              </a:rPr>
              <a:t>II. Preparation</a:t>
            </a:r>
            <a:endParaRPr lang="en-CA" sz="2400" dirty="0">
              <a:ea typeface="Times New Roman" panose="02020603050405020304" pitchFamily="18" charset="0"/>
            </a:endParaRPr>
          </a:p>
          <a:p>
            <a:pPr marL="749808" lvl="1" indent="-457200">
              <a:buSzPct val="92000"/>
              <a:buFont typeface="+mj-lt"/>
              <a:buAutoNum type="arabicPeriod" startAt="3"/>
              <a:tabLst>
                <a:tab pos="457200" algn="l"/>
              </a:tabLst>
            </a:pPr>
            <a:r>
              <a:rPr lang="en-CA" sz="1800" dirty="0">
                <a:ea typeface="Times New Roman" panose="02020603050405020304" pitchFamily="18" charset="0"/>
              </a:rPr>
              <a:t>Change Data Types (ID)</a:t>
            </a:r>
          </a:p>
          <a:p>
            <a:pPr marL="749808" lvl="1" indent="-457200">
              <a:buSzPct val="92000"/>
              <a:buFont typeface="+mj-lt"/>
              <a:buAutoNum type="arabicPeriod" startAt="3"/>
              <a:tabLst>
                <a:tab pos="457200" algn="l"/>
              </a:tabLst>
            </a:pPr>
            <a:r>
              <a:rPr lang="en-CA" sz="1800" dirty="0">
                <a:ea typeface="Times New Roman" panose="02020603050405020304" pitchFamily="18" charset="0"/>
              </a:rPr>
              <a:t>Link Fields with Data Models (ID)</a:t>
            </a:r>
          </a:p>
          <a:p>
            <a:pPr marL="749808" lvl="1" indent="-457200">
              <a:buSzPct val="92000"/>
              <a:buFont typeface="+mj-lt"/>
              <a:buAutoNum type="arabicPeriod" startAt="3"/>
              <a:tabLst>
                <a:tab pos="457200" algn="l"/>
              </a:tabLst>
            </a:pPr>
            <a:r>
              <a:rPr lang="en-CA" sz="1800" dirty="0">
                <a:effectLst/>
                <a:ea typeface="Times New Roman" panose="02020603050405020304" pitchFamily="18" charset="0"/>
              </a:rPr>
              <a:t>Create a Filter (BS)</a:t>
            </a:r>
          </a:p>
        </p:txBody>
      </p:sp>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p:txBody>
          <a:bodyPr anchor="t"/>
          <a:lstStyle/>
          <a:p>
            <a:pPr marL="0" indent="0" algn="l">
              <a:buNone/>
              <a:tabLst>
                <a:tab pos="457200" algn="l"/>
              </a:tabLst>
            </a:pPr>
            <a:r>
              <a:rPr lang="en-CA" b="1" dirty="0">
                <a:ea typeface="Times New Roman" panose="02020603050405020304" pitchFamily="18" charset="0"/>
              </a:rPr>
              <a:t>III</a:t>
            </a:r>
            <a:r>
              <a:rPr lang="en-CA" sz="2400" b="1" dirty="0">
                <a:effectLst/>
                <a:ea typeface="Times New Roman" panose="02020603050405020304" pitchFamily="18" charset="0"/>
              </a:rPr>
              <a:t>. Exploration</a:t>
            </a:r>
            <a:endParaRPr lang="en-CA" sz="2400" dirty="0">
              <a:ea typeface="Times New Roman" panose="02020603050405020304" pitchFamily="18" charset="0"/>
            </a:endParaRP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Basic Data Visualization Notions (BN)</a:t>
            </a: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Load PBIX – 1 (PA)</a:t>
            </a: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Make and Format a Bar Chart (PA)</a:t>
            </a: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Make and Format a Donut Chart (ID)</a:t>
            </a: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Create a Table to Store Measures (ID)</a:t>
            </a:r>
          </a:p>
          <a:p>
            <a:pPr marL="749808" lvl="1" indent="-457200">
              <a:buSzPct val="92000"/>
              <a:buFont typeface="+mj-lt"/>
              <a:buAutoNum type="arabicPeriod" startAt="6"/>
              <a:tabLst>
                <a:tab pos="457200" algn="l"/>
              </a:tabLst>
            </a:pPr>
            <a:r>
              <a:rPr lang="en-CA" sz="1800" dirty="0">
                <a:solidFill>
                  <a:schemeClr val="accent2"/>
                </a:solidFill>
                <a:ea typeface="Times New Roman" panose="02020603050405020304" pitchFamily="18" charset="0"/>
              </a:rPr>
              <a:t>DAX vs. M. vs. GUI (BN)</a:t>
            </a:r>
          </a:p>
          <a:p>
            <a:pPr marL="749808" lvl="1" indent="-457200">
              <a:buSzPct val="92000"/>
              <a:buFont typeface="+mj-lt"/>
              <a:buAutoNum type="arabicPeriod" startAt="6"/>
              <a:tabLst>
                <a:tab pos="457200" algn="l"/>
              </a:tabLst>
            </a:pPr>
            <a:r>
              <a:rPr lang="en-CA" sz="1800" dirty="0">
                <a:ea typeface="Times New Roman" panose="02020603050405020304" pitchFamily="18" charset="0"/>
              </a:rPr>
              <a:t>Create Calculated Measures (ID/PA)</a:t>
            </a:r>
          </a:p>
          <a:p>
            <a:pPr marL="749808" lvl="1" indent="-457200">
              <a:buSzPct val="92000"/>
              <a:buFont typeface="+mj-lt"/>
              <a:buAutoNum type="arabicPeriod" startAt="6"/>
              <a:tabLst>
                <a:tab pos="457200" algn="l"/>
              </a:tabLst>
            </a:pPr>
            <a:r>
              <a:rPr lang="en-CA" sz="1800" dirty="0">
                <a:ea typeface="Times New Roman" panose="02020603050405020304" pitchFamily="18" charset="0"/>
              </a:rPr>
              <a:t>Make and Format a Donut Chart (ID)</a:t>
            </a:r>
          </a:p>
          <a:p>
            <a:pPr marL="749808" lvl="1" indent="-457200">
              <a:buSzPct val="92000"/>
              <a:buFont typeface="+mj-lt"/>
              <a:buAutoNum type="arabicPeriod" startAt="6"/>
              <a:tabLst>
                <a:tab pos="457200" algn="l"/>
              </a:tabLst>
            </a:pPr>
            <a:r>
              <a:rPr lang="en-CA" sz="1800" dirty="0">
                <a:ea typeface="Times New Roman" panose="02020603050405020304" pitchFamily="18" charset="0"/>
              </a:rPr>
              <a:t>Make and Format a </a:t>
            </a:r>
            <a:r>
              <a:rPr lang="en-CA" sz="1800" dirty="0" err="1">
                <a:ea typeface="Times New Roman" panose="02020603050405020304" pitchFamily="18" charset="0"/>
              </a:rPr>
              <a:t>Treemap</a:t>
            </a:r>
            <a:r>
              <a:rPr lang="en-CA" sz="1800" dirty="0">
                <a:ea typeface="Times New Roman" panose="02020603050405020304" pitchFamily="18" charset="0"/>
              </a:rPr>
              <a:t> (BS)</a:t>
            </a:r>
          </a:p>
          <a:p>
            <a:pPr marL="749808" lvl="1" indent="-457200">
              <a:buSzPct val="92000"/>
              <a:buFont typeface="+mj-lt"/>
              <a:buAutoNum type="arabicPeriod" startAt="4"/>
              <a:tabLst>
                <a:tab pos="457200" algn="l"/>
              </a:tabLst>
            </a:pPr>
            <a:endParaRPr lang="en-CA" dirty="0">
              <a:ea typeface="Times New Roman" panose="02020603050405020304" pitchFamily="18" charset="0"/>
            </a:endParaRP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12</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351051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The Plan: 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lgn="l">
              <a:buNone/>
              <a:tabLst>
                <a:tab pos="457200" algn="l"/>
              </a:tabLst>
            </a:pPr>
            <a:r>
              <a:rPr lang="en-CA" sz="2400" b="1" dirty="0">
                <a:effectLst/>
                <a:ea typeface="Times New Roman" panose="02020603050405020304" pitchFamily="18" charset="0"/>
              </a:rPr>
              <a:t>III. Exploration (cont</a:t>
            </a:r>
            <a:r>
              <a:rPr lang="en-CA" b="1" dirty="0">
                <a:ea typeface="Times New Roman" panose="02020603050405020304" pitchFamily="18" charset="0"/>
              </a:rPr>
              <a:t>.)</a:t>
            </a:r>
            <a:endParaRPr lang="en-CA" sz="2400" dirty="0">
              <a:ea typeface="Times New Roman" panose="02020603050405020304" pitchFamily="18" charset="0"/>
            </a:endParaRPr>
          </a:p>
          <a:p>
            <a:pPr marL="749808" lvl="1" indent="-457200">
              <a:buSzPct val="92000"/>
              <a:buFont typeface="+mj-lt"/>
              <a:buAutoNum type="arabicPeriod" startAt="15"/>
              <a:tabLst>
                <a:tab pos="457200" algn="l"/>
              </a:tabLst>
            </a:pPr>
            <a:r>
              <a:rPr lang="en-CA" sz="1800" dirty="0">
                <a:ea typeface="Times New Roman" panose="02020603050405020304" pitchFamily="18" charset="0"/>
              </a:rPr>
              <a:t>Create a Calculated Measure (BS)</a:t>
            </a:r>
          </a:p>
          <a:p>
            <a:pPr marL="749808" lvl="1" indent="-457200">
              <a:buSzPct val="92000"/>
              <a:buFont typeface="+mj-lt"/>
              <a:buAutoNum type="arabicPeriod" startAt="15"/>
              <a:tabLst>
                <a:tab pos="457200" algn="l"/>
              </a:tabLst>
            </a:pPr>
            <a:r>
              <a:rPr lang="en-CA" sz="1800" dirty="0">
                <a:ea typeface="Times New Roman" panose="02020603050405020304" pitchFamily="18" charset="0"/>
              </a:rPr>
              <a:t>Load and Explore PBIX – 2 (PA)</a:t>
            </a:r>
          </a:p>
          <a:p>
            <a:pPr marL="749808" lvl="1" indent="-457200">
              <a:buSzPct val="92000"/>
              <a:buFont typeface="+mj-lt"/>
              <a:buAutoNum type="arabicPeriod" startAt="15"/>
              <a:tabLst>
                <a:tab pos="457200" algn="l"/>
              </a:tabLst>
            </a:pPr>
            <a:r>
              <a:rPr lang="en-CA" sz="1800" dirty="0">
                <a:ea typeface="Times New Roman" panose="02020603050405020304" pitchFamily="18" charset="0"/>
              </a:rPr>
              <a:t>Create a Calculated Column (BS)</a:t>
            </a:r>
          </a:p>
          <a:p>
            <a:pPr marL="749808" lvl="1" indent="-457200">
              <a:buSzPct val="92000"/>
              <a:buFont typeface="+mj-lt"/>
              <a:buAutoNum type="arabicPeriod" startAt="15"/>
              <a:tabLst>
                <a:tab pos="457200" algn="l"/>
              </a:tabLst>
            </a:pPr>
            <a:r>
              <a:rPr lang="en-CA" sz="1800" dirty="0">
                <a:ea typeface="Times New Roman" panose="02020603050405020304" pitchFamily="18" charset="0"/>
              </a:rPr>
              <a:t>Format Decimal Places (BS)</a:t>
            </a:r>
          </a:p>
          <a:p>
            <a:pPr marL="749808" lvl="1" indent="-457200">
              <a:buSzPct val="92000"/>
              <a:buFont typeface="+mj-lt"/>
              <a:buAutoNum type="arabicPeriod" startAt="15"/>
              <a:tabLst>
                <a:tab pos="457200" algn="l"/>
              </a:tabLst>
            </a:pPr>
            <a:r>
              <a:rPr lang="en-CA" sz="1800" dirty="0">
                <a:ea typeface="Times New Roman" panose="02020603050405020304" pitchFamily="18" charset="0"/>
              </a:rPr>
              <a:t>Make and Format a Bar Chart (BS)</a:t>
            </a:r>
          </a:p>
          <a:p>
            <a:pPr marL="749808" lvl="1" indent="-457200">
              <a:buSzPct val="92000"/>
              <a:buFont typeface="+mj-lt"/>
              <a:buAutoNum type="arabicPeriod" startAt="15"/>
              <a:tabLst>
                <a:tab pos="457200" algn="l"/>
              </a:tabLst>
            </a:pPr>
            <a:r>
              <a:rPr lang="en-CA" sz="1800" dirty="0">
                <a:solidFill>
                  <a:schemeClr val="accent2"/>
                </a:solidFill>
                <a:ea typeface="Times New Roman" panose="02020603050405020304" pitchFamily="18" charset="0"/>
              </a:rPr>
              <a:t>Make and Format a Line Chart (PA)</a:t>
            </a:r>
          </a:p>
          <a:p>
            <a:pPr marL="749808" lvl="1" indent="-457200">
              <a:buSzPct val="92000"/>
              <a:buFont typeface="+mj-lt"/>
              <a:buAutoNum type="arabicPeriod" startAt="15"/>
              <a:tabLst>
                <a:tab pos="457200" algn="l"/>
              </a:tabLst>
            </a:pPr>
            <a:r>
              <a:rPr lang="en-CA" sz="1800" dirty="0">
                <a:solidFill>
                  <a:schemeClr val="accent2"/>
                </a:solidFill>
                <a:ea typeface="Times New Roman" panose="02020603050405020304" pitchFamily="18" charset="0"/>
              </a:rPr>
              <a:t>Create a Calculated Measure (ID)</a:t>
            </a:r>
          </a:p>
          <a:p>
            <a:pPr marL="749808" lvl="1" indent="-457200">
              <a:buSzPct val="92000"/>
              <a:buFont typeface="+mj-lt"/>
              <a:buAutoNum type="arabicPeriod" startAt="15"/>
              <a:tabLst>
                <a:tab pos="457200" algn="l"/>
              </a:tabLst>
            </a:pPr>
            <a:r>
              <a:rPr lang="en-CA" sz="1800" dirty="0">
                <a:solidFill>
                  <a:schemeClr val="accent2"/>
                </a:solidFill>
                <a:ea typeface="Times New Roman" panose="02020603050405020304" pitchFamily="18" charset="0"/>
              </a:rPr>
              <a:t>Make and Format a Line Chart (ID)</a:t>
            </a:r>
          </a:p>
          <a:p>
            <a:pPr marL="749808" lvl="1" indent="-457200">
              <a:buSzPct val="92000"/>
              <a:buFont typeface="+mj-lt"/>
              <a:buAutoNum type="arabicPeriod" startAt="15"/>
              <a:tabLst>
                <a:tab pos="457200" algn="l"/>
              </a:tabLst>
            </a:pPr>
            <a:r>
              <a:rPr lang="en-CA" sz="1800" dirty="0">
                <a:solidFill>
                  <a:schemeClr val="accent2"/>
                </a:solidFill>
                <a:ea typeface="Times New Roman" panose="02020603050405020304" pitchFamily="18" charset="0"/>
              </a:rPr>
              <a:t>Exploring the Data (DD)</a:t>
            </a:r>
          </a:p>
          <a:p>
            <a:pPr marL="749808" lvl="1" indent="-457200">
              <a:buSzPct val="92000"/>
              <a:buFont typeface="+mj-lt"/>
              <a:buAutoNum type="arabicPeriod" startAt="11"/>
              <a:tabLst>
                <a:tab pos="457200" algn="l"/>
              </a:tabLst>
            </a:pPr>
            <a:endParaRPr lang="en-CA" dirty="0">
              <a:effectLst/>
              <a:ea typeface="Times New Roman" panose="02020603050405020304" pitchFamily="18" charset="0"/>
            </a:endParaRPr>
          </a:p>
          <a:p>
            <a:pPr marL="749808" lvl="1" indent="-457200">
              <a:buSzPct val="92000"/>
              <a:buFont typeface="+mj-lt"/>
              <a:buAutoNum type="arabicPeriod" startAt="11"/>
              <a:tabLst>
                <a:tab pos="457200" algn="l"/>
              </a:tabLst>
            </a:pPr>
            <a:endParaRPr lang="en-CA" dirty="0">
              <a:effectLst/>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a:xfrm>
            <a:off x="6217919" y="2000517"/>
            <a:ext cx="5621983" cy="3868577"/>
          </a:xfrm>
        </p:spPr>
        <p:txBody>
          <a:bodyPr anchor="t">
            <a:normAutofit lnSpcReduction="10000"/>
          </a:bodyPr>
          <a:lstStyle/>
          <a:p>
            <a:pPr marL="0" indent="0" algn="l">
              <a:buNone/>
              <a:tabLst>
                <a:tab pos="457200" algn="l"/>
              </a:tabLst>
            </a:pPr>
            <a:r>
              <a:rPr lang="en-CA" sz="2400" b="1" dirty="0">
                <a:effectLst/>
                <a:ea typeface="Times New Roman" panose="02020603050405020304" pitchFamily="18" charset="0"/>
              </a:rPr>
              <a:t>IV. Situational Awareness </a:t>
            </a:r>
            <a:endParaRPr lang="en-CA" sz="2400" dirty="0">
              <a:ea typeface="Times New Roman" panose="02020603050405020304" pitchFamily="18" charset="0"/>
            </a:endParaRPr>
          </a:p>
          <a:p>
            <a:pPr marL="749808" lvl="1" indent="-457200">
              <a:buSzPct val="92000"/>
              <a:buFont typeface="+mj-lt"/>
              <a:buAutoNum type="arabicPeriod" startAt="24"/>
              <a:tabLst>
                <a:tab pos="457200" algn="l"/>
              </a:tabLst>
            </a:pPr>
            <a:r>
              <a:rPr lang="en-CA" sz="1800" dirty="0">
                <a:solidFill>
                  <a:schemeClr val="accent2"/>
                </a:solidFill>
                <a:ea typeface="Times New Roman" panose="02020603050405020304" pitchFamily="18" charset="0"/>
              </a:rPr>
              <a:t>Basic Dashboard Notions (BN)</a:t>
            </a:r>
          </a:p>
          <a:p>
            <a:pPr marL="749808" lvl="1" indent="-457200">
              <a:buSzPct val="92000"/>
              <a:buFont typeface="+mj-lt"/>
              <a:buAutoNum type="arabicPeriod" startAt="24"/>
              <a:tabLst>
                <a:tab pos="457200" algn="l"/>
              </a:tabLst>
            </a:pPr>
            <a:r>
              <a:rPr lang="en-CA" sz="1800" dirty="0">
                <a:solidFill>
                  <a:schemeClr val="accent2"/>
                </a:solidFill>
                <a:ea typeface="Times New Roman" panose="02020603050405020304" pitchFamily="18" charset="0"/>
              </a:rPr>
              <a:t>Measures vs. Columns (BN)</a:t>
            </a:r>
          </a:p>
          <a:p>
            <a:pPr marL="749808" lvl="1" indent="-457200">
              <a:buSzPct val="92000"/>
              <a:buFont typeface="+mj-lt"/>
              <a:buAutoNum type="arabicPeriod" startAt="24"/>
              <a:tabLst>
                <a:tab pos="457200" algn="l"/>
              </a:tabLst>
            </a:pPr>
            <a:r>
              <a:rPr lang="en-CA" sz="1800" dirty="0">
                <a:solidFill>
                  <a:schemeClr val="accent2"/>
                </a:solidFill>
                <a:ea typeface="Times New Roman" panose="02020603050405020304" pitchFamily="18" charset="0"/>
              </a:rPr>
              <a:t>Load and Explore PBIX – 3 (PA)</a:t>
            </a:r>
          </a:p>
          <a:p>
            <a:pPr marL="749808" lvl="1" indent="-457200">
              <a:buSzPct val="92000"/>
              <a:buFont typeface="+mj-lt"/>
              <a:buAutoNum type="arabicPeriod" startAt="24"/>
              <a:tabLst>
                <a:tab pos="457200" algn="l"/>
              </a:tabLst>
            </a:pPr>
            <a:r>
              <a:rPr lang="en-CA" sz="1800" dirty="0">
                <a:solidFill>
                  <a:schemeClr val="accent2"/>
                </a:solidFill>
                <a:ea typeface="Times New Roman" panose="02020603050405020304" pitchFamily="18" charset="0"/>
              </a:rPr>
              <a:t>Create a Calculated Column (ID)</a:t>
            </a:r>
          </a:p>
          <a:p>
            <a:pPr marL="749808" lvl="1" indent="-457200">
              <a:buSzPct val="92000"/>
              <a:buFont typeface="+mj-lt"/>
              <a:buAutoNum type="arabicPeriod" startAt="24"/>
              <a:tabLst>
                <a:tab pos="457200" algn="l"/>
              </a:tabLst>
            </a:pPr>
            <a:r>
              <a:rPr lang="en-CA" sz="1800" dirty="0">
                <a:solidFill>
                  <a:schemeClr val="accent2"/>
                </a:solidFill>
                <a:ea typeface="Times New Roman" panose="02020603050405020304" pitchFamily="18" charset="0"/>
              </a:rPr>
              <a:t>Make and Format a Table (BS)</a:t>
            </a:r>
          </a:p>
          <a:p>
            <a:pPr marL="749808" lvl="1" indent="-457200">
              <a:buSzPct val="92000"/>
              <a:buFont typeface="+mj-lt"/>
              <a:buAutoNum type="arabicPeriod" startAt="24"/>
              <a:tabLst>
                <a:tab pos="457200" algn="l"/>
              </a:tabLst>
            </a:pPr>
            <a:r>
              <a:rPr lang="en-CA" sz="1800" dirty="0">
                <a:ea typeface="Times New Roman" panose="02020603050405020304" pitchFamily="18" charset="0"/>
              </a:rPr>
              <a:t>Make and Format a Column Chart (BS)</a:t>
            </a:r>
          </a:p>
          <a:p>
            <a:pPr marL="749808" lvl="1" indent="-457200">
              <a:buSzPct val="92000"/>
              <a:buFont typeface="+mj-lt"/>
              <a:buAutoNum type="arabicPeriod" startAt="24"/>
              <a:tabLst>
                <a:tab pos="457200" algn="l"/>
              </a:tabLst>
            </a:pPr>
            <a:r>
              <a:rPr lang="en-CA" sz="1800" dirty="0">
                <a:ea typeface="Times New Roman" panose="02020603050405020304" pitchFamily="18" charset="0"/>
              </a:rPr>
              <a:t>Load and Explore PBIX – 4 (PA)</a:t>
            </a:r>
          </a:p>
          <a:p>
            <a:pPr marL="749808" lvl="1" indent="-457200">
              <a:buSzPct val="92000"/>
              <a:buFont typeface="+mj-lt"/>
              <a:buAutoNum type="arabicPeriod" startAt="24"/>
              <a:tabLst>
                <a:tab pos="457200" algn="l"/>
              </a:tabLst>
            </a:pPr>
            <a:r>
              <a:rPr lang="en-CA" sz="1800" dirty="0">
                <a:ea typeface="Times New Roman" panose="02020603050405020304" pitchFamily="18" charset="0"/>
              </a:rPr>
              <a:t>Make and Format a Bar Chart (PA)</a:t>
            </a:r>
          </a:p>
          <a:p>
            <a:pPr marL="749808" lvl="1" indent="-457200">
              <a:buSzPct val="92000"/>
              <a:buFont typeface="+mj-lt"/>
              <a:buAutoNum type="arabicPeriod" startAt="24"/>
              <a:tabLst>
                <a:tab pos="457200" algn="l"/>
              </a:tabLst>
            </a:pPr>
            <a:r>
              <a:rPr lang="en-CA" sz="1800" dirty="0">
                <a:ea typeface="Times New Roman" panose="02020603050405020304" pitchFamily="18" charset="0"/>
              </a:rPr>
              <a:t>Make Slicers (PA)</a:t>
            </a:r>
          </a:p>
          <a:p>
            <a:pPr marL="749808" lvl="1" indent="-457200">
              <a:buSzPct val="92000"/>
              <a:buFont typeface="+mj-lt"/>
              <a:buAutoNum type="arabicPeriod" startAt="24"/>
              <a:tabLst>
                <a:tab pos="457200" algn="l"/>
              </a:tabLst>
            </a:pPr>
            <a:r>
              <a:rPr lang="en-CA" sz="1800" dirty="0">
                <a:ea typeface="Times New Roman" panose="02020603050405020304" pitchFamily="18" charset="0"/>
              </a:rPr>
              <a:t>Load and Explore PBIX – 5 (PA)</a:t>
            </a:r>
          </a:p>
          <a:p>
            <a:pPr marL="749808" lvl="1" indent="-457200">
              <a:buSzPct val="92000"/>
              <a:buFont typeface="+mj-lt"/>
              <a:buAutoNum type="arabicPeriod" startAt="4"/>
              <a:tabLst>
                <a:tab pos="457200" algn="l"/>
              </a:tabLst>
            </a:pPr>
            <a:endParaRPr lang="en-CA" dirty="0">
              <a:ea typeface="Times New Roman" panose="02020603050405020304" pitchFamily="18" charset="0"/>
            </a:endParaRP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13</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205232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The Plan: 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a:xfrm>
            <a:off x="1097279" y="2000518"/>
            <a:ext cx="4998721" cy="3868576"/>
          </a:xfrm>
        </p:spPr>
        <p:txBody>
          <a:bodyPr anchor="t">
            <a:normAutofit lnSpcReduction="10000"/>
          </a:bodyPr>
          <a:lstStyle/>
          <a:p>
            <a:pPr marL="0" indent="0" algn="l">
              <a:buNone/>
              <a:tabLst>
                <a:tab pos="457200" algn="l"/>
              </a:tabLst>
            </a:pPr>
            <a:r>
              <a:rPr lang="en-CA" sz="2400" b="1" dirty="0">
                <a:effectLst/>
                <a:ea typeface="Times New Roman" panose="02020603050405020304" pitchFamily="18" charset="0"/>
              </a:rPr>
              <a:t>IV. Situational Awareness (cont</a:t>
            </a:r>
            <a:r>
              <a:rPr lang="en-CA" b="1" dirty="0">
                <a:ea typeface="Times New Roman" panose="02020603050405020304" pitchFamily="18" charset="0"/>
              </a:rPr>
              <a:t>.)</a:t>
            </a:r>
            <a:endParaRPr lang="en-CA" sz="2400" dirty="0">
              <a:ea typeface="Times New Roman" panose="02020603050405020304" pitchFamily="18" charset="0"/>
            </a:endParaRPr>
          </a:p>
          <a:p>
            <a:pPr marL="749808" lvl="1" indent="-457200">
              <a:buSzPct val="92000"/>
              <a:buFont typeface="+mj-lt"/>
              <a:buAutoNum type="arabicPeriod" startAt="34"/>
              <a:tabLst>
                <a:tab pos="457200" algn="l"/>
              </a:tabLst>
            </a:pPr>
            <a:r>
              <a:rPr lang="en-CA" sz="1800" dirty="0">
                <a:ea typeface="Times New Roman" panose="02020603050405020304" pitchFamily="18" charset="0"/>
              </a:rPr>
              <a:t>Make and Format Column Charts (ID)</a:t>
            </a:r>
          </a:p>
          <a:p>
            <a:pPr marL="749808" lvl="1" indent="-457200">
              <a:buSzPct val="92000"/>
              <a:buFont typeface="+mj-lt"/>
              <a:buAutoNum type="arabicPeriod" startAt="34"/>
              <a:tabLst>
                <a:tab pos="457200" algn="l"/>
              </a:tabLst>
            </a:pPr>
            <a:r>
              <a:rPr lang="en-CA" sz="1800" dirty="0">
                <a:ea typeface="Times New Roman" panose="02020603050405020304" pitchFamily="18" charset="0"/>
              </a:rPr>
              <a:t>Load and Explore PBIX – 6 (PA)</a:t>
            </a:r>
          </a:p>
          <a:p>
            <a:pPr marL="749808" lvl="1" indent="-457200">
              <a:buSzPct val="92000"/>
              <a:buFont typeface="+mj-lt"/>
              <a:buAutoNum type="arabicPeriod" startAt="34"/>
              <a:tabLst>
                <a:tab pos="457200" algn="l"/>
              </a:tabLst>
            </a:pPr>
            <a:r>
              <a:rPr lang="en-CA" sz="1800" dirty="0">
                <a:ea typeface="Times New Roman" panose="02020603050405020304" pitchFamily="18" charset="0"/>
              </a:rPr>
              <a:t>Make and Format a Column Chart (PA)</a:t>
            </a:r>
          </a:p>
          <a:p>
            <a:pPr marL="749808" lvl="1" indent="-457200">
              <a:buSzPct val="92000"/>
              <a:buFont typeface="+mj-lt"/>
              <a:buAutoNum type="arabicPeriod" startAt="34"/>
              <a:tabLst>
                <a:tab pos="457200" algn="l"/>
              </a:tabLst>
            </a:pPr>
            <a:r>
              <a:rPr lang="en-CA" sz="1800" dirty="0">
                <a:solidFill>
                  <a:schemeClr val="accent2"/>
                </a:solidFill>
                <a:ea typeface="Times New Roman" panose="02020603050405020304" pitchFamily="18" charset="0"/>
              </a:rPr>
              <a:t>Monitoring the Situation (DD)</a:t>
            </a:r>
          </a:p>
          <a:p>
            <a:pPr marL="0" indent="0">
              <a:buSzPct val="92000"/>
              <a:buNone/>
              <a:tabLst>
                <a:tab pos="457200" algn="l"/>
              </a:tabLst>
            </a:pPr>
            <a:r>
              <a:rPr lang="en-CA" b="1" dirty="0">
                <a:effectLst/>
                <a:ea typeface="Times New Roman" panose="02020603050405020304" pitchFamily="18" charset="0"/>
              </a:rPr>
              <a:t>V. Storybook</a:t>
            </a:r>
            <a:endParaRPr lang="en-CA" dirty="0">
              <a:ea typeface="Times New Roman" panose="02020603050405020304" pitchFamily="18" charset="0"/>
            </a:endParaRPr>
          </a:p>
          <a:p>
            <a:pPr marL="749808" lvl="1" indent="-457200">
              <a:buSzPct val="92000"/>
              <a:buFont typeface="+mj-lt"/>
              <a:buAutoNum type="arabicPeriod" startAt="38"/>
              <a:tabLst>
                <a:tab pos="457200" algn="l"/>
              </a:tabLst>
            </a:pPr>
            <a:r>
              <a:rPr lang="en-CA" sz="1800" dirty="0">
                <a:solidFill>
                  <a:schemeClr val="accent2"/>
                </a:solidFill>
                <a:ea typeface="Times New Roman" panose="02020603050405020304" pitchFamily="18" charset="0"/>
              </a:rPr>
              <a:t>Basic Storytelling With Data Notions (BN)</a:t>
            </a:r>
          </a:p>
          <a:p>
            <a:pPr marL="749808" lvl="1" indent="-457200">
              <a:buSzPct val="92000"/>
              <a:buFont typeface="+mj-lt"/>
              <a:buAutoNum type="arabicPeriod" startAt="38"/>
              <a:tabLst>
                <a:tab pos="457200" algn="l"/>
              </a:tabLst>
            </a:pPr>
            <a:r>
              <a:rPr lang="en-CA" sz="1800" dirty="0">
                <a:solidFill>
                  <a:schemeClr val="accent2"/>
                </a:solidFill>
                <a:ea typeface="Times New Roman" panose="02020603050405020304" pitchFamily="18" charset="0"/>
              </a:rPr>
              <a:t>Create a Calculated Column (ID)</a:t>
            </a:r>
          </a:p>
          <a:p>
            <a:pPr marL="749808" lvl="1" indent="-457200">
              <a:buSzPct val="92000"/>
              <a:buFont typeface="+mj-lt"/>
              <a:buAutoNum type="arabicPeriod" startAt="38"/>
              <a:tabLst>
                <a:tab pos="457200" algn="l"/>
              </a:tabLst>
            </a:pPr>
            <a:r>
              <a:rPr lang="en-CA" sz="1800" dirty="0">
                <a:solidFill>
                  <a:schemeClr val="accent2"/>
                </a:solidFill>
                <a:ea typeface="Times New Roman" panose="02020603050405020304" pitchFamily="18" charset="0"/>
              </a:rPr>
              <a:t>Make and Format Small Multiples (ID)</a:t>
            </a:r>
          </a:p>
          <a:p>
            <a:pPr marL="749808" lvl="1" indent="-457200">
              <a:buSzPct val="92000"/>
              <a:buFont typeface="+mj-lt"/>
              <a:buAutoNum type="arabicPeriod" startAt="38"/>
              <a:tabLst>
                <a:tab pos="457200" algn="l"/>
              </a:tabLst>
            </a:pPr>
            <a:r>
              <a:rPr lang="en-CA" sz="1800" dirty="0">
                <a:solidFill>
                  <a:schemeClr val="accent2"/>
                </a:solidFill>
                <a:ea typeface="Times New Roman" panose="02020603050405020304" pitchFamily="18" charset="0"/>
              </a:rPr>
              <a:t>Make and Format a Bar Chart (ID)</a:t>
            </a:r>
          </a:p>
          <a:p>
            <a:pPr marL="749808" lvl="1" indent="-457200">
              <a:buSzPct val="92000"/>
              <a:buFont typeface="+mj-lt"/>
              <a:buAutoNum type="arabicPeriod" startAt="38"/>
              <a:tabLst>
                <a:tab pos="457200" algn="l"/>
              </a:tabLst>
            </a:pPr>
            <a:endParaRPr lang="en-CA" sz="1800" dirty="0">
              <a:ea typeface="Times New Roman" panose="02020603050405020304" pitchFamily="18" charset="0"/>
            </a:endParaRPr>
          </a:p>
          <a:p>
            <a:pPr marL="749808" lvl="1" indent="-457200">
              <a:buSzPct val="92000"/>
              <a:buFont typeface="+mj-lt"/>
              <a:buAutoNum type="arabicPeriod" startAt="38"/>
              <a:tabLst>
                <a:tab pos="457200" algn="l"/>
              </a:tabLst>
            </a:pPr>
            <a:endParaRPr lang="en-CA" sz="1900" dirty="0">
              <a:ea typeface="Times New Roman" panose="02020603050405020304" pitchFamily="18" charset="0"/>
            </a:endParaRPr>
          </a:p>
          <a:p>
            <a:pPr marL="749808" lvl="1" indent="-457200">
              <a:buSzPct val="92000"/>
              <a:buFont typeface="+mj-lt"/>
              <a:buAutoNum type="arabicPeriod" startAt="38"/>
              <a:tabLst>
                <a:tab pos="457200" algn="l"/>
              </a:tabLst>
            </a:pPr>
            <a:endParaRPr lang="en-CA" sz="1900" dirty="0">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a:xfrm>
            <a:off x="6217919" y="2000517"/>
            <a:ext cx="5621983" cy="3868577"/>
          </a:xfrm>
        </p:spPr>
        <p:txBody>
          <a:bodyPr anchor="t">
            <a:normAutofit fontScale="92500" lnSpcReduction="10000"/>
          </a:bodyPr>
          <a:lstStyle/>
          <a:p>
            <a:pPr marL="0" indent="0">
              <a:buSzPct val="92000"/>
              <a:buNone/>
              <a:tabLst>
                <a:tab pos="457200" algn="l"/>
              </a:tabLst>
            </a:pPr>
            <a:r>
              <a:rPr lang="en-CA" b="1" dirty="0">
                <a:effectLst/>
                <a:ea typeface="Times New Roman" panose="02020603050405020304" pitchFamily="18" charset="0"/>
              </a:rPr>
              <a:t>V. Storybook (cont.)</a:t>
            </a:r>
            <a:endParaRPr lang="en-CA" dirty="0">
              <a:ea typeface="Times New Roman" panose="02020603050405020304" pitchFamily="18" charset="0"/>
            </a:endParaRPr>
          </a:p>
          <a:p>
            <a:pPr marL="749808" lvl="1" indent="-457200">
              <a:buSzPct val="92000"/>
              <a:buFont typeface="+mj-lt"/>
              <a:buAutoNum type="arabicPeriod" startAt="42"/>
              <a:tabLst>
                <a:tab pos="457200" algn="l"/>
              </a:tabLst>
            </a:pPr>
            <a:r>
              <a:rPr lang="en-CA" sz="1800" dirty="0">
                <a:ea typeface="Times New Roman" panose="02020603050405020304" pitchFamily="18" charset="0"/>
              </a:rPr>
              <a:t>Load and Explore PBIX – 7 (PA)</a:t>
            </a:r>
          </a:p>
          <a:p>
            <a:pPr marL="749808" lvl="1" indent="-457200">
              <a:buSzPct val="92000"/>
              <a:buFont typeface="+mj-lt"/>
              <a:buAutoNum type="arabicPeriod" startAt="42"/>
              <a:tabLst>
                <a:tab pos="457200" algn="l"/>
              </a:tabLst>
            </a:pPr>
            <a:r>
              <a:rPr lang="en-CA" sz="1800" dirty="0">
                <a:ea typeface="Times New Roman" panose="02020603050405020304" pitchFamily="18" charset="0"/>
              </a:rPr>
              <a:t>Apply a Page Filter (PA)</a:t>
            </a:r>
          </a:p>
          <a:p>
            <a:pPr marL="749808" lvl="1" indent="-457200">
              <a:buSzPct val="92000"/>
              <a:buFont typeface="+mj-lt"/>
              <a:buAutoNum type="arabicPeriod" startAt="42"/>
              <a:tabLst>
                <a:tab pos="457200" algn="l"/>
              </a:tabLst>
            </a:pPr>
            <a:r>
              <a:rPr lang="en-CA" sz="1800" dirty="0">
                <a:ea typeface="Times New Roman" panose="02020603050405020304" pitchFamily="18" charset="0"/>
              </a:rPr>
              <a:t>Make and Format a Small Multiples Chart (PA)</a:t>
            </a:r>
          </a:p>
          <a:p>
            <a:pPr marL="749808" lvl="1" indent="-457200">
              <a:buSzPct val="92000"/>
              <a:buFont typeface="+mj-lt"/>
              <a:buAutoNum type="arabicPeriod" startAt="42"/>
              <a:tabLst>
                <a:tab pos="457200" algn="l"/>
              </a:tabLst>
            </a:pPr>
            <a:r>
              <a:rPr lang="en-CA" sz="1800" dirty="0">
                <a:ea typeface="Times New Roman" panose="02020603050405020304" pitchFamily="18" charset="0"/>
              </a:rPr>
              <a:t>Make and Format a Bar Chart (PA)</a:t>
            </a:r>
          </a:p>
          <a:p>
            <a:pPr marL="749808" lvl="1" indent="-457200">
              <a:buSzPct val="92000"/>
              <a:buFont typeface="+mj-lt"/>
              <a:buAutoNum type="arabicPeriod" startAt="42"/>
              <a:tabLst>
                <a:tab pos="457200" algn="l"/>
              </a:tabLst>
            </a:pPr>
            <a:r>
              <a:rPr lang="en-CA" sz="1800" dirty="0">
                <a:ea typeface="Times New Roman" panose="02020603050405020304" pitchFamily="18" charset="0"/>
              </a:rPr>
              <a:t>Annotate a Dashboard (ID)</a:t>
            </a:r>
          </a:p>
          <a:p>
            <a:pPr marL="749808" lvl="1" indent="-457200">
              <a:buSzPct val="92000"/>
              <a:buFont typeface="+mj-lt"/>
              <a:buAutoNum type="arabicPeriod" startAt="42"/>
              <a:tabLst>
                <a:tab pos="457200" algn="l"/>
              </a:tabLst>
            </a:pPr>
            <a:r>
              <a:rPr lang="en-CA" sz="1800" dirty="0">
                <a:ea typeface="Times New Roman" panose="02020603050405020304" pitchFamily="18" charset="0"/>
              </a:rPr>
              <a:t>Load and Explore PBIX – 8 (PA)</a:t>
            </a:r>
          </a:p>
          <a:p>
            <a:pPr marL="749808" lvl="1" indent="-457200">
              <a:buSzPct val="92000"/>
              <a:buFont typeface="+mj-lt"/>
              <a:buAutoNum type="arabicPeriod" startAt="42"/>
              <a:tabLst>
                <a:tab pos="457200" algn="l"/>
              </a:tabLst>
            </a:pPr>
            <a:r>
              <a:rPr lang="en-CA" sz="1800" dirty="0">
                <a:solidFill>
                  <a:schemeClr val="accent2"/>
                </a:solidFill>
                <a:ea typeface="Times New Roman" panose="02020603050405020304" pitchFamily="18" charset="0"/>
              </a:rPr>
              <a:t>Convincing an Audience (DD)</a:t>
            </a:r>
          </a:p>
          <a:p>
            <a:pPr marL="0" indent="0" algn="l">
              <a:buNone/>
              <a:tabLst>
                <a:tab pos="457200" algn="l"/>
              </a:tabLst>
            </a:pPr>
            <a:r>
              <a:rPr lang="en-CA" b="1" dirty="0">
                <a:ea typeface="Times New Roman" panose="02020603050405020304" pitchFamily="18" charset="0"/>
              </a:rPr>
              <a:t>VI</a:t>
            </a:r>
            <a:r>
              <a:rPr lang="en-CA" sz="2400" b="1" dirty="0">
                <a:effectLst/>
                <a:ea typeface="Times New Roman" panose="02020603050405020304" pitchFamily="18" charset="0"/>
              </a:rPr>
              <a:t>. Miscellanea* </a:t>
            </a:r>
            <a:endParaRPr lang="en-CA" sz="2400" dirty="0">
              <a:ea typeface="Times New Roman" panose="02020603050405020304" pitchFamily="18" charset="0"/>
            </a:endParaRPr>
          </a:p>
          <a:p>
            <a:pPr marL="749808" lvl="1" indent="-457200">
              <a:buSzPct val="92000"/>
              <a:buFont typeface="+mj-lt"/>
              <a:buAutoNum type="arabicPeriod" startAt="49"/>
              <a:tabLst>
                <a:tab pos="457200" algn="l"/>
              </a:tabLst>
            </a:pPr>
            <a:r>
              <a:rPr lang="en-CA" sz="1800" dirty="0">
                <a:solidFill>
                  <a:schemeClr val="accent2"/>
                </a:solidFill>
                <a:ea typeface="Times New Roman" panose="02020603050405020304" pitchFamily="18" charset="0"/>
              </a:rPr>
              <a:t>*Publish a Power BI Dashboard (BN)</a:t>
            </a:r>
          </a:p>
          <a:p>
            <a:pPr marL="749808" lvl="1" indent="-457200">
              <a:buSzPct val="92000"/>
              <a:buFont typeface="+mj-lt"/>
              <a:buAutoNum type="arabicPeriod" startAt="49"/>
              <a:tabLst>
                <a:tab pos="457200" algn="l"/>
              </a:tabLst>
            </a:pPr>
            <a:r>
              <a:rPr lang="en-CA" sz="1800" dirty="0">
                <a:solidFill>
                  <a:schemeClr val="accent2"/>
                </a:solidFill>
                <a:ea typeface="Times New Roman" panose="02020603050405020304" pitchFamily="18" charset="0"/>
              </a:rPr>
              <a:t>*Integrate R in Power BI (BN)</a:t>
            </a: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14</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0707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Tool: Power BI</a:t>
            </a:r>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1"/>
          </p:nvPr>
        </p:nvSpPr>
        <p:spPr/>
        <p:txBody>
          <a:bodyPr>
            <a:normAutofit lnSpcReduction="10000"/>
          </a:bodyPr>
          <a:lstStyle/>
          <a:p>
            <a:r>
              <a:rPr lang="en-CA" dirty="0"/>
              <a:t>Dashboarding tools are, for the most part, </a:t>
            </a:r>
            <a:r>
              <a:rPr lang="en-CA" b="1" dirty="0"/>
              <a:t>story-driven</a:t>
            </a:r>
            <a:r>
              <a:rPr lang="en-CA" dirty="0"/>
              <a:t> tools: Microsoft’s </a:t>
            </a:r>
            <a:r>
              <a:rPr lang="en-CA" i="1" dirty="0">
                <a:hlinkClick r:id="rId2"/>
              </a:rPr>
              <a:t>Power BI</a:t>
            </a:r>
            <a:r>
              <a:rPr lang="en-CA" dirty="0"/>
              <a:t> is one such tool (download and install the latest version if this has not been done yet). </a:t>
            </a:r>
          </a:p>
          <a:p>
            <a:r>
              <a:rPr lang="en-CA" dirty="0"/>
              <a:t>Its learning curve (reasonably steep, as with all new tools) is attenuated somewhat by its distinctly “Microsoft-</a:t>
            </a:r>
            <a:r>
              <a:rPr lang="en-CA" dirty="0" err="1"/>
              <a:t>ish</a:t>
            </a:r>
            <a:r>
              <a:rPr lang="en-CA" dirty="0"/>
              <a:t>” </a:t>
            </a:r>
            <a:r>
              <a:rPr lang="en-CA" b="1" dirty="0"/>
              <a:t>point-and-click functionality</a:t>
            </a:r>
            <a:r>
              <a:rPr lang="en-CA" dirty="0"/>
              <a:t>. </a:t>
            </a:r>
          </a:p>
          <a:p>
            <a:r>
              <a:rPr lang="en-CA" dirty="0"/>
              <a:t>It allows dashboards to be easily </a:t>
            </a:r>
            <a:r>
              <a:rPr lang="en-CA" b="1" dirty="0"/>
              <a:t>published</a:t>
            </a:r>
            <a:r>
              <a:rPr lang="en-CA" dirty="0"/>
              <a:t> and </a:t>
            </a:r>
            <a:r>
              <a:rPr lang="en-CA" b="1" dirty="0"/>
              <a:t>distributed</a:t>
            </a:r>
            <a:r>
              <a:rPr lang="en-CA" dirty="0"/>
              <a:t> on the web (either internally and/or externally).</a:t>
            </a:r>
            <a:endParaRPr lang="en-CA" baseline="30000" dirty="0"/>
          </a:p>
          <a:p>
            <a:r>
              <a:rPr lang="en-CA" dirty="0"/>
              <a:t>But it does not play nicely with MacOS and Linux (there </a:t>
            </a:r>
            <a:r>
              <a:rPr lang="en-CA"/>
              <a:t>are workarounds).</a:t>
            </a:r>
            <a:endParaRPr lang="en-CA" dirty="0"/>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15</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618898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7C3EF591-948A-45BE-33D4-5C061CA3AF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22" y="0"/>
            <a:ext cx="11755555" cy="6858000"/>
          </a:xfrm>
          <a:prstGeom prst="rect">
            <a:avLst/>
          </a:prstGeom>
        </p:spPr>
      </p:pic>
    </p:spTree>
    <p:extLst>
      <p:ext uri="{BB962C8B-B14F-4D97-AF65-F5344CB8AC3E}">
        <p14:creationId xmlns:p14="http://schemas.microsoft.com/office/powerpoint/2010/main" val="1415269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Data: Borealis </a:t>
            </a:r>
            <a:r>
              <a:rPr lang="en-CA" dirty="0" err="1"/>
              <a:t>Terraformers</a:t>
            </a:r>
            <a:endParaRPr lang="en-CA" dirty="0"/>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1"/>
          </p:nvPr>
        </p:nvSpPr>
        <p:spPr/>
        <p:txBody>
          <a:bodyPr anchor="t"/>
          <a:lstStyle/>
          <a:p>
            <a:r>
              <a:rPr lang="en-CA" sz="2400" dirty="0"/>
              <a:t>Let’s take a look at one dataset that we are going to use:</a:t>
            </a:r>
          </a:p>
          <a:p>
            <a:pPr lvl="1"/>
            <a:r>
              <a:rPr lang="en-CA" dirty="0">
                <a:highlight>
                  <a:srgbClr val="C0C0C0"/>
                </a:highlight>
                <a:latin typeface="Courant" panose="02000509030000020004" pitchFamily="49" charset="0"/>
                <a:ea typeface="Tahoma" panose="020B0604030504040204" pitchFamily="34" charset="0"/>
                <a:cs typeface="Verdana Pro" panose="020F0502020204030204" pitchFamily="34" charset="0"/>
                <a:hlinkClick r:id="rId2"/>
              </a:rPr>
              <a:t>Data Set - </a:t>
            </a:r>
            <a:r>
              <a:rPr lang="en-CA" dirty="0" err="1">
                <a:highlight>
                  <a:srgbClr val="C0C0C0"/>
                </a:highlight>
                <a:latin typeface="Courant" panose="02000509030000020004" pitchFamily="49" charset="0"/>
                <a:ea typeface="Tahoma" panose="020B0604030504040204" pitchFamily="34" charset="0"/>
                <a:cs typeface="Verdana Pro" panose="020F0502020204030204" pitchFamily="34" charset="0"/>
                <a:hlinkClick r:id="rId2"/>
              </a:rPr>
              <a:t>Accounting.xlsx</a:t>
            </a:r>
            <a:endParaRPr lang="en-CA" dirty="0">
              <a:highlight>
                <a:srgbClr val="C0C0C0"/>
              </a:highlight>
              <a:latin typeface="Courant" panose="02000509030000020004" pitchFamily="49" charset="0"/>
              <a:ea typeface="Tahoma" panose="020B0604030504040204" pitchFamily="34" charset="0"/>
              <a:cs typeface="Verdana Pro" panose="020F0502020204030204" pitchFamily="34" charset="0"/>
            </a:endParaRPr>
          </a:p>
          <a:p>
            <a:pPr algn="l"/>
            <a:r>
              <a:rPr lang="en-CA" dirty="0"/>
              <a:t>Download it to your hard drive (you may </a:t>
            </a:r>
            <a:br>
              <a:rPr lang="en-CA" dirty="0"/>
            </a:br>
            <a:r>
              <a:rPr lang="en-CA" dirty="0"/>
              <a:t>need to rename the file).</a:t>
            </a:r>
            <a:r>
              <a:rPr lang="en-CA" sz="2400" dirty="0"/>
              <a:t> </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17</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pic>
        <p:nvPicPr>
          <p:cNvPr id="7" name="Picture 6">
            <a:extLst>
              <a:ext uri="{FF2B5EF4-FFF2-40B4-BE49-F238E27FC236}">
                <a16:creationId xmlns:a16="http://schemas.microsoft.com/office/drawing/2014/main" id="{17CBA6FC-C6E0-97B5-5816-DA4803EBF7CA}"/>
              </a:ext>
            </a:extLst>
          </p:cNvPr>
          <p:cNvPicPr>
            <a:picLocks noChangeAspect="1"/>
          </p:cNvPicPr>
          <p:nvPr/>
        </p:nvPicPr>
        <p:blipFill>
          <a:blip r:embed="rId3"/>
          <a:stretch>
            <a:fillRect/>
          </a:stretch>
        </p:blipFill>
        <p:spPr>
          <a:xfrm>
            <a:off x="1585853" y="4118272"/>
            <a:ext cx="4170911" cy="1422406"/>
          </a:xfrm>
          <a:prstGeom prst="rect">
            <a:avLst/>
          </a:prstGeom>
        </p:spPr>
      </p:pic>
      <p:pic>
        <p:nvPicPr>
          <p:cNvPr id="8" name="Picture 7">
            <a:extLst>
              <a:ext uri="{FF2B5EF4-FFF2-40B4-BE49-F238E27FC236}">
                <a16:creationId xmlns:a16="http://schemas.microsoft.com/office/drawing/2014/main" id="{047B010E-AC45-2EC7-F2E2-CC993269BF51}"/>
              </a:ext>
            </a:extLst>
          </p:cNvPr>
          <p:cNvPicPr>
            <a:picLocks noChangeAspect="1"/>
          </p:cNvPicPr>
          <p:nvPr/>
        </p:nvPicPr>
        <p:blipFill rotWithShape="1">
          <a:blip r:embed="rId4">
            <a:extLst>
              <a:ext uri="{28A0092B-C50C-407E-A947-70E740481C1C}">
                <a14:useLocalDpi xmlns:a14="http://schemas.microsoft.com/office/drawing/2010/main" val="0"/>
              </a:ext>
            </a:extLst>
          </a:blip>
          <a:srcRect b="23208"/>
          <a:stretch/>
        </p:blipFill>
        <p:spPr>
          <a:xfrm>
            <a:off x="6667486" y="2597967"/>
            <a:ext cx="4858163" cy="2942711"/>
          </a:xfrm>
          <a:prstGeom prst="rect">
            <a:avLst/>
          </a:prstGeom>
        </p:spPr>
      </p:pic>
      <p:sp>
        <p:nvSpPr>
          <p:cNvPr id="9" name="TextBox 8">
            <a:extLst>
              <a:ext uri="{FF2B5EF4-FFF2-40B4-BE49-F238E27FC236}">
                <a16:creationId xmlns:a16="http://schemas.microsoft.com/office/drawing/2014/main" id="{3A1DB84A-A709-556C-9B48-8E8F79A693E3}"/>
              </a:ext>
            </a:extLst>
          </p:cNvPr>
          <p:cNvSpPr txBox="1"/>
          <p:nvPr/>
        </p:nvSpPr>
        <p:spPr>
          <a:xfrm flipH="1">
            <a:off x="7034514" y="5561317"/>
            <a:ext cx="3986213" cy="307777"/>
          </a:xfrm>
          <a:prstGeom prst="rect">
            <a:avLst/>
          </a:prstGeom>
          <a:noFill/>
        </p:spPr>
        <p:txBody>
          <a:bodyPr wrap="square" rtlCol="0">
            <a:spAutoFit/>
          </a:bodyPr>
          <a:lstStyle/>
          <a:p>
            <a:pPr algn="ctr"/>
            <a:r>
              <a:rPr lang="en-CA" sz="1400" dirty="0">
                <a:solidFill>
                  <a:schemeClr val="tx2"/>
                </a:solidFill>
                <a:latin typeface="Dagny OT" panose="020B0504020201020104" pitchFamily="34" charset="77"/>
              </a:rPr>
              <a:t>Tab – Accounting Transactions</a:t>
            </a:r>
          </a:p>
        </p:txBody>
      </p:sp>
      <p:sp>
        <p:nvSpPr>
          <p:cNvPr id="10" name="TextBox 9">
            <a:extLst>
              <a:ext uri="{FF2B5EF4-FFF2-40B4-BE49-F238E27FC236}">
                <a16:creationId xmlns:a16="http://schemas.microsoft.com/office/drawing/2014/main" id="{46CDC007-5B28-7B79-4408-1038B6FC47D5}"/>
              </a:ext>
            </a:extLst>
          </p:cNvPr>
          <p:cNvSpPr txBox="1"/>
          <p:nvPr/>
        </p:nvSpPr>
        <p:spPr>
          <a:xfrm flipH="1">
            <a:off x="2104490" y="5561317"/>
            <a:ext cx="2742248" cy="307777"/>
          </a:xfrm>
          <a:prstGeom prst="rect">
            <a:avLst/>
          </a:prstGeom>
          <a:noFill/>
        </p:spPr>
        <p:txBody>
          <a:bodyPr wrap="square" rtlCol="0">
            <a:spAutoFit/>
          </a:bodyPr>
          <a:lstStyle/>
          <a:p>
            <a:pPr algn="ctr"/>
            <a:r>
              <a:rPr lang="en-CA" sz="1400" dirty="0">
                <a:solidFill>
                  <a:schemeClr val="tx2"/>
                </a:solidFill>
                <a:latin typeface="Dagny OT" panose="020B0504020201020104" pitchFamily="34" charset="77"/>
              </a:rPr>
              <a:t>Tab – Journal Voucher Type Code</a:t>
            </a:r>
          </a:p>
        </p:txBody>
      </p:sp>
    </p:spTree>
    <p:extLst>
      <p:ext uri="{BB962C8B-B14F-4D97-AF65-F5344CB8AC3E}">
        <p14:creationId xmlns:p14="http://schemas.microsoft.com/office/powerpoint/2010/main" val="1802545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Data: Borealis </a:t>
            </a:r>
            <a:r>
              <a:rPr lang="en-CA" dirty="0" err="1"/>
              <a:t>Terraformers</a:t>
            </a:r>
            <a:endParaRPr lang="en-CA" dirty="0"/>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1"/>
          </p:nvPr>
        </p:nvSpPr>
        <p:spPr/>
        <p:txBody>
          <a:bodyPr anchor="t"/>
          <a:lstStyle/>
          <a:p>
            <a:r>
              <a:rPr lang="en-CA" sz="2400" dirty="0"/>
              <a:t>Let’s take a look at another dataset that we are going to use:</a:t>
            </a:r>
          </a:p>
          <a:p>
            <a:pPr lvl="1"/>
            <a:r>
              <a:rPr lang="en-CA" dirty="0">
                <a:highlight>
                  <a:srgbClr val="C0C0C0"/>
                </a:highlight>
                <a:latin typeface="Courant" panose="02000509030000020004" pitchFamily="49" charset="0"/>
                <a:ea typeface="Tahoma" panose="020B0604030504040204" pitchFamily="34" charset="0"/>
                <a:cs typeface="Verdana Pro" panose="020F0502020204030204" pitchFamily="34" charset="0"/>
                <a:hlinkClick r:id="rId2"/>
              </a:rPr>
              <a:t>Data Set - </a:t>
            </a:r>
            <a:r>
              <a:rPr lang="en-CA" dirty="0" err="1">
                <a:highlight>
                  <a:srgbClr val="C0C0C0"/>
                </a:highlight>
                <a:latin typeface="Courant" panose="02000509030000020004" pitchFamily="49" charset="0"/>
                <a:ea typeface="Tahoma" panose="020B0604030504040204" pitchFamily="34" charset="0"/>
                <a:cs typeface="Verdana Pro" panose="020F0502020204030204" pitchFamily="34" charset="0"/>
                <a:hlinkClick r:id="rId2"/>
              </a:rPr>
              <a:t>Projects.xlsx</a:t>
            </a:r>
            <a:endParaRPr lang="en-CA" dirty="0">
              <a:highlight>
                <a:srgbClr val="C0C0C0"/>
              </a:highlight>
              <a:latin typeface="Courant" panose="02000509030000020004" pitchFamily="49" charset="0"/>
              <a:ea typeface="Tahoma" panose="020B0604030504040204" pitchFamily="34" charset="0"/>
              <a:cs typeface="Verdana Pro" panose="020F0502020204030204" pitchFamily="34" charset="0"/>
            </a:endParaRPr>
          </a:p>
          <a:p>
            <a:pPr algn="l"/>
            <a:r>
              <a:rPr lang="en-CA" dirty="0"/>
              <a:t>Download this one to your hard drive</a:t>
            </a:r>
            <a:r>
              <a:rPr lang="en-CA" sz="2400" dirty="0"/>
              <a:t> too, in the same location (you may also need to rename the file).</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18</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sp>
        <p:nvSpPr>
          <p:cNvPr id="6" name="TextBox 5">
            <a:extLst>
              <a:ext uri="{FF2B5EF4-FFF2-40B4-BE49-F238E27FC236}">
                <a16:creationId xmlns:a16="http://schemas.microsoft.com/office/drawing/2014/main" id="{2B927965-FF61-BA6A-88E0-41182AFA5DFC}"/>
              </a:ext>
            </a:extLst>
          </p:cNvPr>
          <p:cNvSpPr txBox="1"/>
          <p:nvPr/>
        </p:nvSpPr>
        <p:spPr>
          <a:xfrm flipH="1">
            <a:off x="893915" y="5862451"/>
            <a:ext cx="7081837" cy="307777"/>
          </a:xfrm>
          <a:prstGeom prst="rect">
            <a:avLst/>
          </a:prstGeom>
          <a:noFill/>
        </p:spPr>
        <p:txBody>
          <a:bodyPr wrap="square" rtlCol="0">
            <a:spAutoFit/>
          </a:bodyPr>
          <a:lstStyle/>
          <a:p>
            <a:pPr algn="ctr"/>
            <a:r>
              <a:rPr lang="en-CA" sz="1400" dirty="0">
                <a:solidFill>
                  <a:schemeClr val="tx2"/>
                </a:solidFill>
                <a:latin typeface="Dagny OT" panose="020B0504020201020104" pitchFamily="34" charset="77"/>
              </a:rPr>
              <a:t>Tab – Project Tombstone</a:t>
            </a:r>
          </a:p>
        </p:txBody>
      </p:sp>
      <p:sp>
        <p:nvSpPr>
          <p:cNvPr id="11" name="TextBox 10">
            <a:extLst>
              <a:ext uri="{FF2B5EF4-FFF2-40B4-BE49-F238E27FC236}">
                <a16:creationId xmlns:a16="http://schemas.microsoft.com/office/drawing/2014/main" id="{F9B5D3A2-3B07-40C7-5C52-E68D79379460}"/>
              </a:ext>
            </a:extLst>
          </p:cNvPr>
          <p:cNvSpPr txBox="1"/>
          <p:nvPr/>
        </p:nvSpPr>
        <p:spPr>
          <a:xfrm flipH="1">
            <a:off x="8341518" y="6027336"/>
            <a:ext cx="2271713" cy="307777"/>
          </a:xfrm>
          <a:prstGeom prst="rect">
            <a:avLst/>
          </a:prstGeom>
          <a:noFill/>
        </p:spPr>
        <p:txBody>
          <a:bodyPr wrap="square" rtlCol="0">
            <a:spAutoFit/>
          </a:bodyPr>
          <a:lstStyle/>
          <a:p>
            <a:pPr algn="ctr"/>
            <a:r>
              <a:rPr lang="en-CA" sz="1400">
                <a:solidFill>
                  <a:schemeClr val="tx2"/>
                </a:solidFill>
                <a:latin typeface="Dagny OT" panose="020B0504020201020104" pitchFamily="34" charset="77"/>
              </a:rPr>
              <a:t>Tab – Project FTE Count</a:t>
            </a:r>
          </a:p>
        </p:txBody>
      </p:sp>
      <p:pic>
        <p:nvPicPr>
          <p:cNvPr id="12" name="Picture 11">
            <a:extLst>
              <a:ext uri="{FF2B5EF4-FFF2-40B4-BE49-F238E27FC236}">
                <a16:creationId xmlns:a16="http://schemas.microsoft.com/office/drawing/2014/main" id="{813B20B7-677E-2565-4E76-DEC5703D94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3914" y="3933129"/>
            <a:ext cx="7081838" cy="1929322"/>
          </a:xfrm>
          <a:prstGeom prst="rect">
            <a:avLst/>
          </a:prstGeom>
        </p:spPr>
      </p:pic>
      <p:pic>
        <p:nvPicPr>
          <p:cNvPr id="13" name="Picture 12">
            <a:extLst>
              <a:ext uri="{FF2B5EF4-FFF2-40B4-BE49-F238E27FC236}">
                <a16:creationId xmlns:a16="http://schemas.microsoft.com/office/drawing/2014/main" id="{5BEEC7A7-F90A-2D6C-D17E-84ED057D2731}"/>
              </a:ext>
            </a:extLst>
          </p:cNvPr>
          <p:cNvPicPr>
            <a:picLocks noChangeAspect="1"/>
          </p:cNvPicPr>
          <p:nvPr/>
        </p:nvPicPr>
        <p:blipFill>
          <a:blip r:embed="rId4"/>
          <a:stretch>
            <a:fillRect/>
          </a:stretch>
        </p:blipFill>
        <p:spPr>
          <a:xfrm>
            <a:off x="8341518" y="3665136"/>
            <a:ext cx="2271713" cy="2362200"/>
          </a:xfrm>
          <a:prstGeom prst="rect">
            <a:avLst/>
          </a:prstGeom>
        </p:spPr>
      </p:pic>
    </p:spTree>
    <p:extLst>
      <p:ext uri="{BB962C8B-B14F-4D97-AF65-F5344CB8AC3E}">
        <p14:creationId xmlns:p14="http://schemas.microsoft.com/office/powerpoint/2010/main" val="423405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55472-CCBB-87A9-B6A5-15BA59C65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0850" y="-4359"/>
            <a:ext cx="8750300" cy="6866719"/>
          </a:xfrm>
          <a:prstGeom prst="rect">
            <a:avLst/>
          </a:prstGeom>
        </p:spPr>
      </p:pic>
    </p:spTree>
    <p:extLst>
      <p:ext uri="{BB962C8B-B14F-4D97-AF65-F5344CB8AC3E}">
        <p14:creationId xmlns:p14="http://schemas.microsoft.com/office/powerpoint/2010/main" val="140684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6E43ABB-D675-7930-5448-004870236459}"/>
              </a:ext>
            </a:extLst>
          </p:cNvPr>
          <p:cNvPicPr>
            <a:picLocks noChangeAspect="1"/>
          </p:cNvPicPr>
          <p:nvPr/>
        </p:nvPicPr>
        <p:blipFill rotWithShape="1">
          <a:blip r:embed="rId2">
            <a:alphaModFix amt="35000"/>
            <a:duotone>
              <a:prstClr val="black"/>
              <a:schemeClr val="accent2">
                <a:tint val="45000"/>
                <a:satMod val="400000"/>
              </a:schemeClr>
            </a:duotone>
            <a:extLst>
              <a:ext uri="{28A0092B-C50C-407E-A947-70E740481C1C}">
                <a14:useLocalDpi xmlns:a14="http://schemas.microsoft.com/office/drawing/2010/main" val="0"/>
              </a:ext>
            </a:extLst>
          </a:blip>
          <a:srcRect t="9274"/>
          <a:stretch/>
        </p:blipFill>
        <p:spPr>
          <a:xfrm>
            <a:off x="20" y="10"/>
            <a:ext cx="12191980" cy="6857990"/>
          </a:xfrm>
          <a:prstGeom prst="rect">
            <a:avLst/>
          </a:prstGeom>
        </p:spPr>
      </p:pic>
      <p:sp>
        <p:nvSpPr>
          <p:cNvPr id="2" name="Title 1">
            <a:extLst>
              <a:ext uri="{FF2B5EF4-FFF2-40B4-BE49-F238E27FC236}">
                <a16:creationId xmlns:a16="http://schemas.microsoft.com/office/drawing/2014/main" id="{B9C3832C-BCDA-E3C3-CB00-3F27D7C5CA6A}"/>
              </a:ext>
            </a:extLst>
          </p:cNvPr>
          <p:cNvSpPr>
            <a:spLocks noGrp="1"/>
          </p:cNvSpPr>
          <p:nvPr>
            <p:ph type="ctrTitle"/>
          </p:nvPr>
        </p:nvSpPr>
        <p:spPr>
          <a:xfrm>
            <a:off x="1097280" y="758952"/>
            <a:ext cx="10058400" cy="3566160"/>
          </a:xfrm>
        </p:spPr>
        <p:txBody>
          <a:bodyPr>
            <a:normAutofit/>
          </a:bodyPr>
          <a:lstStyle/>
          <a:p>
            <a:r>
              <a:rPr lang="en-CA">
                <a:solidFill>
                  <a:srgbClr val="FFFFFF"/>
                </a:solidFill>
              </a:rPr>
              <a:t>Power BI for Beginners</a:t>
            </a:r>
          </a:p>
        </p:txBody>
      </p:sp>
      <p:sp>
        <p:nvSpPr>
          <p:cNvPr id="3" name="Subtitle 2">
            <a:extLst>
              <a:ext uri="{FF2B5EF4-FFF2-40B4-BE49-F238E27FC236}">
                <a16:creationId xmlns:a16="http://schemas.microsoft.com/office/drawing/2014/main" id="{C8479DEA-3B5C-761C-445F-28962B1ADE29}"/>
              </a:ext>
            </a:extLst>
          </p:cNvPr>
          <p:cNvSpPr>
            <a:spLocks noGrp="1"/>
          </p:cNvSpPr>
          <p:nvPr>
            <p:ph type="subTitle" idx="1"/>
          </p:nvPr>
        </p:nvSpPr>
        <p:spPr>
          <a:xfrm>
            <a:off x="1100051" y="4455620"/>
            <a:ext cx="10058400" cy="1143000"/>
          </a:xfrm>
        </p:spPr>
        <p:txBody>
          <a:bodyPr>
            <a:normAutofit fontScale="92500" lnSpcReduction="20000"/>
          </a:bodyPr>
          <a:lstStyle/>
          <a:p>
            <a:pPr>
              <a:lnSpc>
                <a:spcPct val="90000"/>
              </a:lnSpc>
            </a:pPr>
            <a:r>
              <a:rPr lang="en-CA" sz="1400" b="1" dirty="0">
                <a:solidFill>
                  <a:srgbClr val="FFFFFF"/>
                </a:solidFill>
              </a:rPr>
              <a:t>T. SHAEEN</a:t>
            </a:r>
            <a:r>
              <a:rPr lang="en-CA" sz="1400" dirty="0">
                <a:solidFill>
                  <a:srgbClr val="FFFFFF"/>
                </a:solidFill>
              </a:rPr>
              <a:t>, </a:t>
            </a:r>
            <a:r>
              <a:rPr lang="en-CA" sz="1400" b="1" dirty="0">
                <a:solidFill>
                  <a:srgbClr val="FFFFFF"/>
                </a:solidFill>
              </a:rPr>
              <a:t>J. Schellinck</a:t>
            </a:r>
            <a:r>
              <a:rPr lang="en-CA" sz="1400" dirty="0">
                <a:solidFill>
                  <a:srgbClr val="FFFFFF"/>
                </a:solidFill>
              </a:rPr>
              <a:t> | SYSABEE | DATA ACTION LAB</a:t>
            </a:r>
            <a:br>
              <a:rPr lang="en-CA" sz="1400" dirty="0">
                <a:solidFill>
                  <a:srgbClr val="FFFFFF"/>
                </a:solidFill>
              </a:rPr>
            </a:br>
            <a:br>
              <a:rPr lang="en-CA" sz="1400" dirty="0">
                <a:solidFill>
                  <a:srgbClr val="FFFFFF"/>
                </a:solidFill>
              </a:rPr>
            </a:br>
            <a:r>
              <a:rPr lang="en-CA" sz="1400" b="1" dirty="0">
                <a:solidFill>
                  <a:srgbClr val="FFFFFF"/>
                </a:solidFill>
              </a:rPr>
              <a:t>P. Boily</a:t>
            </a:r>
            <a:r>
              <a:rPr lang="en-CA" sz="1400" dirty="0">
                <a:solidFill>
                  <a:srgbClr val="FFFFFF"/>
                </a:solidFill>
              </a:rPr>
              <a:t> | UNIVERSITY OF OTTAWA  |  FACULTY OF SCIENCE  |  DEPARTMENT OF MATHEMATICS AND STATISTICS</a:t>
            </a:r>
            <a:br>
              <a:rPr lang="en-CA" sz="1400" dirty="0">
                <a:solidFill>
                  <a:srgbClr val="FFFFFF"/>
                </a:solidFill>
              </a:rPr>
            </a:br>
            <a:r>
              <a:rPr lang="en-CA" sz="1400" dirty="0">
                <a:solidFill>
                  <a:srgbClr val="FFFFFF"/>
                </a:solidFill>
              </a:rPr>
              <a:t>IDLEWYLD ANALYTICS | DATA ACTION LAB </a:t>
            </a:r>
          </a:p>
          <a:p>
            <a:pPr>
              <a:lnSpc>
                <a:spcPct val="90000"/>
              </a:lnSpc>
            </a:pPr>
            <a:r>
              <a:rPr lang="en-CA" sz="1400" b="1" dirty="0">
                <a:solidFill>
                  <a:srgbClr val="FFFFFF"/>
                </a:solidFill>
              </a:rPr>
              <a:t>S. DAVIES</a:t>
            </a:r>
            <a:r>
              <a:rPr lang="en-CA" sz="1400" dirty="0">
                <a:solidFill>
                  <a:srgbClr val="FFFFFF"/>
                </a:solidFill>
              </a:rPr>
              <a:t> | DAVHILL | DATA ACTION LAB</a:t>
            </a:r>
          </a:p>
        </p:txBody>
      </p:sp>
      <p:cxnSp>
        <p:nvCxnSpPr>
          <p:cNvPr id="10" name="Straight Connector 9">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42853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I. Power Query</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20</a:t>
            </a:fld>
            <a:endParaRPr lang="en-CA"/>
          </a:p>
        </p:txBody>
      </p:sp>
    </p:spTree>
    <p:extLst>
      <p:ext uri="{BB962C8B-B14F-4D97-AF65-F5344CB8AC3E}">
        <p14:creationId xmlns:p14="http://schemas.microsoft.com/office/powerpoint/2010/main" val="600527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5267-BFDB-CCB8-0802-3E1590706E69}"/>
              </a:ext>
            </a:extLst>
          </p:cNvPr>
          <p:cNvSpPr>
            <a:spLocks noGrp="1"/>
          </p:cNvSpPr>
          <p:nvPr>
            <p:ph type="title"/>
          </p:nvPr>
        </p:nvSpPr>
        <p:spPr/>
        <p:txBody>
          <a:bodyPr/>
          <a:lstStyle/>
          <a:p>
            <a:r>
              <a:rPr lang="en-US" dirty="0"/>
              <a:t>1. Load Data (PA)</a:t>
            </a:r>
          </a:p>
        </p:txBody>
      </p:sp>
      <p:sp>
        <p:nvSpPr>
          <p:cNvPr id="9" name="Content Placeholder 2">
            <a:extLst>
              <a:ext uri="{FF2B5EF4-FFF2-40B4-BE49-F238E27FC236}">
                <a16:creationId xmlns:a16="http://schemas.microsoft.com/office/drawing/2014/main" id="{B86DF41B-E2F4-B3E1-86FA-3B970ED6AD5C}"/>
              </a:ext>
            </a:extLst>
          </p:cNvPr>
          <p:cNvSpPr>
            <a:spLocks noGrp="1"/>
          </p:cNvSpPr>
          <p:nvPr>
            <p:ph idx="1"/>
          </p:nvPr>
        </p:nvSpPr>
        <p:spPr>
          <a:xfrm>
            <a:off x="1097280" y="2017690"/>
            <a:ext cx="7214513" cy="3851404"/>
          </a:xfrm>
        </p:spPr>
        <p:txBody>
          <a:bodyPr/>
          <a:lstStyle/>
          <a:p>
            <a:pPr marL="0" indent="0">
              <a:buNone/>
            </a:pPr>
            <a:r>
              <a:rPr lang="en-CA" dirty="0"/>
              <a:t>We might want to “tweak” the data before loading it into Power BI. We can accomplish this using the </a:t>
            </a:r>
            <a:r>
              <a:rPr lang="en-CA" b="1" dirty="0"/>
              <a:t>Power Query Interface</a:t>
            </a:r>
            <a:r>
              <a:rPr lang="en-CA" dirty="0"/>
              <a:t> (see detailed instructions, p. 1).</a:t>
            </a:r>
          </a:p>
          <a:p>
            <a:pPr marL="749808" lvl="1" indent="-457200">
              <a:buFont typeface="+mj-lt"/>
              <a:buAutoNum type="arabicPeriod"/>
            </a:pPr>
            <a:r>
              <a:rPr lang="en-CA" dirty="0"/>
              <a:t>Open Power BI.</a:t>
            </a:r>
          </a:p>
          <a:p>
            <a:pPr marL="749808" lvl="1" indent="-457200">
              <a:buFont typeface="+mj-lt"/>
              <a:buAutoNum type="arabicPeriod"/>
            </a:pPr>
            <a:r>
              <a:rPr lang="en-CA" dirty="0"/>
              <a:t>Close the yellow “Hello” screen.</a:t>
            </a:r>
          </a:p>
          <a:p>
            <a:pPr marL="749808" lvl="1" indent="-457200">
              <a:buFont typeface="+mj-lt"/>
              <a:buAutoNum type="arabicPeriod"/>
            </a:pPr>
            <a:r>
              <a:rPr lang="en-CA" dirty="0"/>
              <a:t>In the “Home” ribbon at the top of the Power BI screen, there is a clickable region named “Get Data” – activate it to bring up several data format options.</a:t>
            </a:r>
          </a:p>
          <a:p>
            <a:pPr marL="749808" lvl="1" indent="-457200">
              <a:buFont typeface="+mj-lt"/>
              <a:buAutoNum type="arabicPeriod" startAt="4"/>
            </a:pPr>
            <a:r>
              <a:rPr lang="en-CA" dirty="0"/>
              <a:t>Among all the options, select “Excel”.</a:t>
            </a:r>
          </a:p>
          <a:p>
            <a:pPr marL="749808" lvl="1" indent="-457200">
              <a:buFont typeface="+mj-lt"/>
              <a:buAutoNum type="arabicPeriod" startAt="4"/>
            </a:pPr>
            <a:r>
              <a:rPr lang="en-CA" dirty="0"/>
              <a:t>Click on </a:t>
            </a:r>
            <a:r>
              <a:rPr lang="en-CA" dirty="0">
                <a:highlight>
                  <a:srgbClr val="C0C0C0"/>
                </a:highlight>
                <a:latin typeface="Courant" panose="02000509030000020004" pitchFamily="49" charset="0"/>
                <a:ea typeface="Tahoma" panose="020B0604030504040204" pitchFamily="34" charset="0"/>
                <a:cs typeface="Verdana Pro" panose="020F0502020204030204" pitchFamily="34" charset="0"/>
              </a:rPr>
              <a:t>Data Set - Accounting.xlsx</a:t>
            </a:r>
            <a:r>
              <a:rPr lang="en-CA" dirty="0"/>
              <a:t>, and select “Open”.</a:t>
            </a:r>
            <a:endParaRPr lang="en-CA" sz="1200" dirty="0">
              <a:highlight>
                <a:srgbClr val="C0C0C0"/>
              </a:highlight>
              <a:latin typeface="Courant" panose="02000509030000020004" pitchFamily="49" charset="0"/>
              <a:ea typeface="Tahoma" panose="020B0604030504040204" pitchFamily="34" charset="0"/>
            </a:endParaRPr>
          </a:p>
        </p:txBody>
      </p:sp>
      <p:sp>
        <p:nvSpPr>
          <p:cNvPr id="4" name="Slide Number Placeholder 3">
            <a:extLst>
              <a:ext uri="{FF2B5EF4-FFF2-40B4-BE49-F238E27FC236}">
                <a16:creationId xmlns:a16="http://schemas.microsoft.com/office/drawing/2014/main" id="{32E341BC-A934-4DDF-CD90-C6D368A08A5D}"/>
              </a:ext>
            </a:extLst>
          </p:cNvPr>
          <p:cNvSpPr>
            <a:spLocks noGrp="1"/>
          </p:cNvSpPr>
          <p:nvPr>
            <p:ph type="sldNum" sz="quarter" idx="4"/>
          </p:nvPr>
        </p:nvSpPr>
        <p:spPr/>
        <p:txBody>
          <a:bodyPr/>
          <a:lstStyle/>
          <a:p>
            <a:fld id="{4D63F5A6-AD82-4E1E-87F7-CE90DE510401}" type="slidenum">
              <a:rPr lang="en-CA" smtClean="0"/>
              <a:pPr/>
              <a:t>21</a:t>
            </a:fld>
            <a:endParaRPr lang="en-CA" dirty="0"/>
          </a:p>
        </p:txBody>
      </p:sp>
      <p:sp>
        <p:nvSpPr>
          <p:cNvPr id="5" name="Date Placeholder 4">
            <a:extLst>
              <a:ext uri="{FF2B5EF4-FFF2-40B4-BE49-F238E27FC236}">
                <a16:creationId xmlns:a16="http://schemas.microsoft.com/office/drawing/2014/main" id="{DCA8B1BD-DAB0-12DE-0070-AF5E7F66821C}"/>
              </a:ext>
            </a:extLst>
          </p:cNvPr>
          <p:cNvSpPr>
            <a:spLocks noGrp="1"/>
          </p:cNvSpPr>
          <p:nvPr>
            <p:ph type="dt" sz="half" idx="2"/>
          </p:nvPr>
        </p:nvSpPr>
        <p:spPr/>
        <p:txBody>
          <a:bodyPr/>
          <a:lstStyle/>
          <a:p>
            <a:r>
              <a:rPr lang="en-CA"/>
              <a:t>POWER BI FOR BEGINNERS</a:t>
            </a:r>
            <a:endParaRPr lang="en-CA" dirty="0"/>
          </a:p>
        </p:txBody>
      </p:sp>
      <p:pic>
        <p:nvPicPr>
          <p:cNvPr id="6" name="Picture 5" descr="Graphical user interface, application&#10;&#10;Description automatically generated">
            <a:extLst>
              <a:ext uri="{FF2B5EF4-FFF2-40B4-BE49-F238E27FC236}">
                <a16:creationId xmlns:a16="http://schemas.microsoft.com/office/drawing/2014/main" id="{9674FE0C-4AB7-8E52-EC35-030EF0006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5523" y="2041527"/>
            <a:ext cx="3512240" cy="3851405"/>
          </a:xfrm>
          <a:prstGeom prst="rect">
            <a:avLst/>
          </a:prstGeom>
        </p:spPr>
      </p:pic>
    </p:spTree>
    <p:extLst>
      <p:ext uri="{BB962C8B-B14F-4D97-AF65-F5344CB8AC3E}">
        <p14:creationId xmlns:p14="http://schemas.microsoft.com/office/powerpoint/2010/main" val="2955798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5267-BFDB-CCB8-0802-3E1590706E69}"/>
              </a:ext>
            </a:extLst>
          </p:cNvPr>
          <p:cNvSpPr>
            <a:spLocks noGrp="1"/>
          </p:cNvSpPr>
          <p:nvPr>
            <p:ph type="title"/>
          </p:nvPr>
        </p:nvSpPr>
        <p:spPr/>
        <p:txBody>
          <a:bodyPr/>
          <a:lstStyle/>
          <a:p>
            <a:r>
              <a:rPr lang="en-US" dirty="0"/>
              <a:t>1. Load Data (PA)</a:t>
            </a:r>
          </a:p>
        </p:txBody>
      </p:sp>
      <p:sp>
        <p:nvSpPr>
          <p:cNvPr id="4" name="Slide Number Placeholder 3">
            <a:extLst>
              <a:ext uri="{FF2B5EF4-FFF2-40B4-BE49-F238E27FC236}">
                <a16:creationId xmlns:a16="http://schemas.microsoft.com/office/drawing/2014/main" id="{32E341BC-A934-4DDF-CD90-C6D368A08A5D}"/>
              </a:ext>
            </a:extLst>
          </p:cNvPr>
          <p:cNvSpPr>
            <a:spLocks noGrp="1"/>
          </p:cNvSpPr>
          <p:nvPr>
            <p:ph type="sldNum" sz="quarter" idx="4"/>
          </p:nvPr>
        </p:nvSpPr>
        <p:spPr/>
        <p:txBody>
          <a:bodyPr/>
          <a:lstStyle/>
          <a:p>
            <a:fld id="{4D63F5A6-AD82-4E1E-87F7-CE90DE510401}" type="slidenum">
              <a:rPr lang="en-CA" smtClean="0"/>
              <a:pPr/>
              <a:t>22</a:t>
            </a:fld>
            <a:endParaRPr lang="en-CA" dirty="0"/>
          </a:p>
        </p:txBody>
      </p:sp>
      <p:sp>
        <p:nvSpPr>
          <p:cNvPr id="5" name="Date Placeholder 4">
            <a:extLst>
              <a:ext uri="{FF2B5EF4-FFF2-40B4-BE49-F238E27FC236}">
                <a16:creationId xmlns:a16="http://schemas.microsoft.com/office/drawing/2014/main" id="{DCA8B1BD-DAB0-12DE-0070-AF5E7F66821C}"/>
              </a:ext>
            </a:extLst>
          </p:cNvPr>
          <p:cNvSpPr>
            <a:spLocks noGrp="1"/>
          </p:cNvSpPr>
          <p:nvPr>
            <p:ph type="dt" sz="half" idx="2"/>
          </p:nvPr>
        </p:nvSpPr>
        <p:spPr/>
        <p:txBody>
          <a:bodyPr/>
          <a:lstStyle/>
          <a:p>
            <a:r>
              <a:rPr lang="en-CA"/>
              <a:t>POWER BI FOR BEGINNERS</a:t>
            </a:r>
            <a:endParaRPr lang="en-CA" dirty="0"/>
          </a:p>
        </p:txBody>
      </p:sp>
      <p:pic>
        <p:nvPicPr>
          <p:cNvPr id="7" name="Content Placeholder 9" descr="Chart&#10;&#10;Description automatically generated with medium confidence">
            <a:extLst>
              <a:ext uri="{FF2B5EF4-FFF2-40B4-BE49-F238E27FC236}">
                <a16:creationId xmlns:a16="http://schemas.microsoft.com/office/drawing/2014/main" id="{50E4434F-BDF7-929F-9F9F-1A361B1FC3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973" y="2367205"/>
            <a:ext cx="8360053" cy="3450377"/>
          </a:xfrm>
        </p:spPr>
      </p:pic>
    </p:spTree>
    <p:extLst>
      <p:ext uri="{BB962C8B-B14F-4D97-AF65-F5344CB8AC3E}">
        <p14:creationId xmlns:p14="http://schemas.microsoft.com/office/powerpoint/2010/main" val="321376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 Transform Data (PA)</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
        <p:nvSpPr>
          <p:cNvPr id="7" name="Content Placeholder 6">
            <a:extLst>
              <a:ext uri="{FF2B5EF4-FFF2-40B4-BE49-F238E27FC236}">
                <a16:creationId xmlns:a16="http://schemas.microsoft.com/office/drawing/2014/main" id="{7E928CC7-B7F5-CE33-97BF-3413823EDF32}"/>
              </a:ext>
            </a:extLst>
          </p:cNvPr>
          <p:cNvSpPr>
            <a:spLocks noGrp="1"/>
          </p:cNvSpPr>
          <p:nvPr>
            <p:ph idx="1"/>
          </p:nvPr>
        </p:nvSpPr>
        <p:spPr>
          <a:xfrm>
            <a:off x="1097281" y="2017690"/>
            <a:ext cx="6225450" cy="3851404"/>
          </a:xfrm>
        </p:spPr>
        <p:txBody>
          <a:bodyPr>
            <a:normAutofit lnSpcReduction="10000"/>
          </a:bodyPr>
          <a:lstStyle/>
          <a:p>
            <a:pPr marL="0" indent="0">
              <a:buNone/>
            </a:pPr>
            <a:r>
              <a:rPr lang="en-CA" dirty="0"/>
              <a:t>We do not need to </a:t>
            </a:r>
            <a:r>
              <a:rPr lang="en-CA" b="1" dirty="0"/>
              <a:t>transform data</a:t>
            </a:r>
            <a:r>
              <a:rPr lang="en-CA" dirty="0"/>
              <a:t> at the source.</a:t>
            </a:r>
          </a:p>
          <a:p>
            <a:pPr marL="749808" lvl="1" indent="-457200">
              <a:buFont typeface="+mj-lt"/>
              <a:buAutoNum type="arabicPeriod"/>
            </a:pPr>
            <a:r>
              <a:rPr lang="en-CA" dirty="0"/>
              <a:t>Click on the first TABLE (the one named “</a:t>
            </a:r>
            <a:r>
              <a:rPr lang="en-CA" dirty="0" err="1">
                <a:latin typeface="Courant" panose="02000509030000020004" pitchFamily="49" charset="0"/>
              </a:rPr>
              <a:t>Accounting_Transactions</a:t>
            </a:r>
            <a:r>
              <a:rPr lang="en-CA" dirty="0"/>
              <a:t>”) without selecting the checkbox (yet) – this brings up a display of the table (clicking on the other options will bring up their displays);</a:t>
            </a:r>
          </a:p>
          <a:p>
            <a:pPr marL="749808" lvl="1" indent="-457200">
              <a:buFont typeface="+mj-lt"/>
              <a:buAutoNum type="arabicPeriod"/>
            </a:pPr>
            <a:r>
              <a:rPr lang="en-CA" dirty="0"/>
              <a:t>Select the “</a:t>
            </a:r>
            <a:r>
              <a:rPr lang="en-CA" dirty="0" err="1">
                <a:latin typeface="Courant" panose="02000509030000020004" pitchFamily="49" charset="0"/>
              </a:rPr>
              <a:t>Acounting_Transactions</a:t>
            </a:r>
            <a:r>
              <a:rPr lang="en-CA" dirty="0"/>
              <a:t>” checkbox (</a:t>
            </a:r>
            <a:r>
              <a:rPr lang="en-CA" b="1" dirty="0"/>
              <a:t>don’t click on “Load” yet!</a:t>
            </a:r>
            <a:r>
              <a:rPr lang="en-CA" dirty="0"/>
              <a:t>);</a:t>
            </a:r>
          </a:p>
          <a:p>
            <a:pPr marL="749808" lvl="1" indent="-457200">
              <a:buFont typeface="+mj-lt"/>
              <a:buAutoNum type="arabicPeriod" startAt="3"/>
            </a:pPr>
            <a:r>
              <a:rPr lang="en-CA" dirty="0"/>
              <a:t>We want to tweak the data before loading it, so we edit the transformation by clicking on “Transform Data”.</a:t>
            </a:r>
            <a:endParaRPr lang="en-CA" sz="1200" dirty="0"/>
          </a:p>
        </p:txBody>
      </p:sp>
      <p:pic>
        <p:nvPicPr>
          <p:cNvPr id="8" name="Content Placeholder 9">
            <a:extLst>
              <a:ext uri="{FF2B5EF4-FFF2-40B4-BE49-F238E27FC236}">
                <a16:creationId xmlns:a16="http://schemas.microsoft.com/office/drawing/2014/main" id="{406CEA1D-5BC6-10DC-19C3-B123E96ECD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30610" y="2109058"/>
            <a:ext cx="4590792" cy="3668668"/>
          </a:xfrm>
          <a:prstGeom prst="rect">
            <a:avLst/>
          </a:prstGeom>
        </p:spPr>
      </p:pic>
    </p:spTree>
    <p:extLst>
      <p:ext uri="{BB962C8B-B14F-4D97-AF65-F5344CB8AC3E}">
        <p14:creationId xmlns:p14="http://schemas.microsoft.com/office/powerpoint/2010/main" val="3093546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 Transform Data (PA)</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0" name="Content Placeholder 9">
            <a:extLst>
              <a:ext uri="{FF2B5EF4-FFF2-40B4-BE49-F238E27FC236}">
                <a16:creationId xmlns:a16="http://schemas.microsoft.com/office/drawing/2014/main" id="{BA592DBC-9DEB-BF49-9A3B-F997383B16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4691" y="1908663"/>
            <a:ext cx="11950923" cy="4273928"/>
          </a:xfrm>
        </p:spPr>
      </p:pic>
    </p:spTree>
    <p:extLst>
      <p:ext uri="{BB962C8B-B14F-4D97-AF65-F5344CB8AC3E}">
        <p14:creationId xmlns:p14="http://schemas.microsoft.com/office/powerpoint/2010/main" val="1476847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 Transform Data (PA)</a:t>
            </a:r>
          </a:p>
        </p:txBody>
      </p:sp>
      <p:sp>
        <p:nvSpPr>
          <p:cNvPr id="8" name="Content Placeholder 7">
            <a:extLst>
              <a:ext uri="{FF2B5EF4-FFF2-40B4-BE49-F238E27FC236}">
                <a16:creationId xmlns:a16="http://schemas.microsoft.com/office/drawing/2014/main" id="{4D5D7835-2068-E700-8D92-6FA2B14164E2}"/>
              </a:ext>
            </a:extLst>
          </p:cNvPr>
          <p:cNvSpPr>
            <a:spLocks noGrp="1"/>
          </p:cNvSpPr>
          <p:nvPr>
            <p:ph idx="1"/>
          </p:nvPr>
        </p:nvSpPr>
        <p:spPr/>
        <p:txBody>
          <a:bodyPr/>
          <a:lstStyle/>
          <a:p>
            <a:pPr>
              <a:tabLst>
                <a:tab pos="457200" algn="l"/>
              </a:tabLst>
            </a:pPr>
            <a:r>
              <a:rPr lang="en-CA" dirty="0"/>
              <a:t>We proceed with the following steps to </a:t>
            </a:r>
            <a:r>
              <a:rPr lang="en-CA" b="1" dirty="0"/>
              <a:t>transform the data</a:t>
            </a:r>
            <a:r>
              <a:rPr lang="en-CA" dirty="0"/>
              <a:t> (see detailed instructions, p. 1):</a:t>
            </a:r>
          </a:p>
          <a:p>
            <a:pPr marL="749808" lvl="1" indent="-457200">
              <a:buFont typeface="+mj-lt"/>
              <a:buAutoNum type="arabicPeriod"/>
              <a:tabLst>
                <a:tab pos="457200" algn="l"/>
              </a:tabLst>
            </a:pPr>
            <a:r>
              <a:rPr lang="en-CA" dirty="0"/>
              <a:t>change the name of the table;</a:t>
            </a:r>
          </a:p>
          <a:p>
            <a:pPr marL="749808" lvl="1" indent="-457200">
              <a:buFont typeface="+mj-lt"/>
              <a:buAutoNum type="arabicPeriod"/>
              <a:tabLst>
                <a:tab pos="457200" algn="l"/>
              </a:tabLst>
            </a:pPr>
            <a:r>
              <a:rPr lang="en-CA" dirty="0"/>
              <a:t>change the name of the “Accounting Effective Date” column to “Effective Date” and “Journal Voucher Item Amount” to “Item Amount”;</a:t>
            </a:r>
          </a:p>
          <a:p>
            <a:pPr marL="749808" lvl="1" indent="-457200">
              <a:buFont typeface="+mj-lt"/>
              <a:buAutoNum type="arabicPeriod"/>
              <a:tabLst>
                <a:tab pos="457200" algn="l"/>
              </a:tabLst>
            </a:pPr>
            <a:r>
              <a:rPr lang="en-CA" dirty="0"/>
              <a:t>remove the dates from March 2018 in the “Effective Date” column;</a:t>
            </a:r>
          </a:p>
          <a:p>
            <a:pPr marL="749808" lvl="1" indent="-457200">
              <a:buFont typeface="+mj-lt"/>
              <a:buAutoNum type="arabicPeriod"/>
              <a:tabLst>
                <a:tab pos="457200" algn="l"/>
              </a:tabLst>
            </a:pPr>
            <a:r>
              <a:rPr lang="en-CA" dirty="0"/>
              <a:t>close and apply the transformation;</a:t>
            </a:r>
          </a:p>
          <a:p>
            <a:pPr marL="749808" lvl="1" indent="-457200">
              <a:buFont typeface="+mj-lt"/>
              <a:buAutoNum type="arabicPeriod"/>
              <a:tabLst>
                <a:tab pos="457200" algn="l"/>
              </a:tabLst>
            </a:pPr>
            <a:r>
              <a:rPr lang="en-CA" dirty="0"/>
              <a:t>save the PBIX file; </a:t>
            </a:r>
          </a:p>
          <a:p>
            <a:pPr marL="749808" lvl="1" indent="-457200">
              <a:buFont typeface="+mj-lt"/>
              <a:buAutoNum type="arabicPeriod"/>
              <a:tabLst>
                <a:tab pos="457200" algn="l"/>
              </a:tabLst>
            </a:pPr>
            <a:r>
              <a:rPr lang="en-CA" dirty="0"/>
              <a:t>retrieve the "</a:t>
            </a:r>
            <a:r>
              <a:rPr lang="en-CA" dirty="0" err="1"/>
              <a:t>Project_Tombstone</a:t>
            </a:r>
            <a:r>
              <a:rPr lang="en-CA" dirty="0"/>
              <a:t>" table from “Data Set – Projects.xlsx”.</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627441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 Transform Data (PA)</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26</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7" name="Content Placeholder 9">
            <a:extLst>
              <a:ext uri="{FF2B5EF4-FFF2-40B4-BE49-F238E27FC236}">
                <a16:creationId xmlns:a16="http://schemas.microsoft.com/office/drawing/2014/main" id="{3A83C522-89DF-6878-40E7-5B7C7C0EB3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12604" y="1908663"/>
            <a:ext cx="7575097" cy="4273928"/>
          </a:xfrm>
        </p:spPr>
      </p:pic>
    </p:spTree>
    <p:extLst>
      <p:ext uri="{BB962C8B-B14F-4D97-AF65-F5344CB8AC3E}">
        <p14:creationId xmlns:p14="http://schemas.microsoft.com/office/powerpoint/2010/main" val="2416003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II. Preparation</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27</a:t>
            </a:fld>
            <a:endParaRPr lang="en-CA"/>
          </a:p>
        </p:txBody>
      </p:sp>
    </p:spTree>
    <p:extLst>
      <p:ext uri="{BB962C8B-B14F-4D97-AF65-F5344CB8AC3E}">
        <p14:creationId xmlns:p14="http://schemas.microsoft.com/office/powerpoint/2010/main" val="258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3. Change Data Types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CA" dirty="0"/>
              <a:t>We proceed with the following steps (see the detailed instructions document):</a:t>
            </a:r>
          </a:p>
          <a:p>
            <a:pPr marL="749808" lvl="1" indent="-457200">
              <a:buFont typeface="+mj-lt"/>
              <a:buAutoNum type="arabicPeriod"/>
            </a:pPr>
            <a:r>
              <a:rPr lang="en-GB" dirty="0"/>
              <a:t>go to the “Fields” pane and drop down on “Accounting Transactions”;</a:t>
            </a:r>
          </a:p>
          <a:p>
            <a:pPr marL="749808" lvl="1" indent="-457200">
              <a:buFont typeface="+mj-lt"/>
              <a:buAutoNum type="arabicPeriod"/>
            </a:pPr>
            <a:r>
              <a:rPr lang="en-GB" dirty="0"/>
              <a:t>after clicking on “Item Amount” you will see that new options appear in the top Ribbon, namely, “Column Tools”; </a:t>
            </a:r>
          </a:p>
          <a:p>
            <a:pPr marL="749808" lvl="1" indent="-457200">
              <a:buFont typeface="+mj-lt"/>
              <a:buAutoNum type="arabicPeriod"/>
            </a:pPr>
            <a:r>
              <a:rPr lang="en-GB" dirty="0"/>
              <a:t>this is where we go to </a:t>
            </a:r>
            <a:r>
              <a:rPr lang="en-GB" b="1" dirty="0"/>
              <a:t>change the data type</a:t>
            </a:r>
            <a:r>
              <a:rPr lang="en-GB" dirty="0"/>
              <a:t> for “Item Amount” from a decimal value to a currency; we also change “Effective Date” into a short date.</a:t>
            </a:r>
            <a:endParaRPr lang="en-CA" dirty="0"/>
          </a:p>
          <a:p>
            <a:r>
              <a:rPr lang="en-CA" dirty="0"/>
              <a:t>(see detailed instructions, p. 1)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421797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12128" cy="1450757"/>
          </a:xfrm>
        </p:spPr>
        <p:txBody>
          <a:bodyPr/>
          <a:lstStyle/>
          <a:p>
            <a:r>
              <a:rPr lang="en-US" dirty="0"/>
              <a:t>4. Link Fields with the Data Model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GB" dirty="0"/>
              <a:t>In the Model, the two tables are </a:t>
            </a:r>
            <a:r>
              <a:rPr lang="en-GB" b="1" dirty="0"/>
              <a:t>linked</a:t>
            </a:r>
            <a:r>
              <a:rPr lang="en-GB" dirty="0"/>
              <a:t> by the “Project Identifier” variable.</a:t>
            </a:r>
          </a:p>
          <a:p>
            <a:r>
              <a:rPr lang="en-GB" dirty="0"/>
              <a:t>How did this happen? </a:t>
            </a:r>
          </a:p>
          <a:p>
            <a:r>
              <a:rPr lang="en-GB" dirty="0"/>
              <a:t>We enter the “Data Model” view and remove the link. Now the two tables are unlinked, meaning that they cannot “talk” to one another. </a:t>
            </a:r>
          </a:p>
          <a:p>
            <a:r>
              <a:rPr lang="en-GB" dirty="0"/>
              <a:t>Here is how we would link them (see detailed instructions, p. 1).  </a:t>
            </a:r>
            <a:endParaRPr lang="en-US" dirty="0"/>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29</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48768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Instructor – Patrick Boily</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idx="1"/>
          </p:nvPr>
        </p:nvSpPr>
        <p:spPr/>
        <p:txBody>
          <a:bodyPr>
            <a:noAutofit/>
          </a:bodyPr>
          <a:lstStyle/>
          <a:p>
            <a:pPr indent="-45720">
              <a:lnSpc>
                <a:spcPct val="100000"/>
              </a:lnSpc>
              <a:spcAft>
                <a:spcPts val="100"/>
              </a:spcAft>
            </a:pPr>
            <a:r>
              <a:rPr lang="en-US" sz="1600" b="1" dirty="0">
                <a:solidFill>
                  <a:schemeClr val="tx1"/>
                </a:solidFill>
                <a:ea typeface="Helvetica Light" charset="0"/>
                <a:cs typeface="Helvetica Light" charset="0"/>
              </a:rPr>
              <a:t>Employment</a:t>
            </a:r>
          </a:p>
          <a:p>
            <a:pPr lvl="1">
              <a:lnSpc>
                <a:spcPct val="100000"/>
              </a:lnSpc>
              <a:spcAft>
                <a:spcPts val="100"/>
              </a:spcAft>
              <a:buSzPct val="100000"/>
            </a:pPr>
            <a:r>
              <a:rPr lang="en-US" sz="1600" dirty="0">
                <a:ea typeface="Helvetica Light" charset="0"/>
                <a:cs typeface="Helvetica Light" charset="0"/>
              </a:rPr>
              <a:t>Professor Math/Stat [‘19 – now, uOttawa]</a:t>
            </a:r>
          </a:p>
          <a:p>
            <a:pPr lvl="1">
              <a:lnSpc>
                <a:spcPct val="100000"/>
              </a:lnSpc>
              <a:spcAft>
                <a:spcPts val="100"/>
              </a:spcAft>
              <a:buSzPct val="100000"/>
            </a:pPr>
            <a:r>
              <a:rPr lang="en-US" sz="1600" dirty="0">
                <a:ea typeface="Helvetica Light" charset="0"/>
                <a:cs typeface="Helvetica Light" charset="0"/>
              </a:rPr>
              <a:t>President [‘16 – now, </a:t>
            </a:r>
            <a:r>
              <a:rPr lang="en-US" sz="1600" dirty="0" err="1">
                <a:ea typeface="Helvetica Light" charset="0"/>
                <a:cs typeface="Helvetica Light" charset="0"/>
              </a:rPr>
              <a:t>Idlewyld</a:t>
            </a:r>
            <a:r>
              <a:rPr lang="en-US" sz="1600" dirty="0">
                <a:ea typeface="Helvetica Light" charset="0"/>
                <a:cs typeface="Helvetica Light" charset="0"/>
              </a:rPr>
              <a:t> Analytics]</a:t>
            </a:r>
          </a:p>
          <a:p>
            <a:pPr lvl="1">
              <a:lnSpc>
                <a:spcPct val="100000"/>
              </a:lnSpc>
              <a:spcAft>
                <a:spcPts val="100"/>
              </a:spcAft>
              <a:buSzPct val="100000"/>
            </a:pPr>
            <a:r>
              <a:rPr lang="en-US" sz="1600" dirty="0">
                <a:ea typeface="Helvetica Light" charset="0"/>
                <a:cs typeface="Helvetica Light" charset="0"/>
              </a:rPr>
              <a:t>Manager and Senior Consultant [’12 – ‘19, CQADS, Carleton]</a:t>
            </a:r>
          </a:p>
          <a:p>
            <a:pPr lvl="1">
              <a:lnSpc>
                <a:spcPct val="100000"/>
              </a:lnSpc>
              <a:spcAft>
                <a:spcPts val="100"/>
              </a:spcAft>
              <a:buSzPct val="100000"/>
            </a:pPr>
            <a:r>
              <a:rPr lang="en-US" sz="1600" dirty="0">
                <a:ea typeface="Helvetica Light" charset="0"/>
                <a:cs typeface="Helvetica Light" charset="0"/>
              </a:rPr>
              <a:t>Public Service [’08 – ’12, ASFC | </a:t>
            </a:r>
            <a:r>
              <a:rPr lang="en-US" sz="1600" dirty="0" err="1">
                <a:ea typeface="Helvetica Light" charset="0"/>
                <a:cs typeface="Helvetica Light" charset="0"/>
              </a:rPr>
              <a:t>StatCan</a:t>
            </a:r>
            <a:r>
              <a:rPr lang="en-US" sz="1600" dirty="0">
                <a:ea typeface="Helvetica Light" charset="0"/>
                <a:cs typeface="Helvetica Light" charset="0"/>
              </a:rPr>
              <a:t> | TC | TPSGC]</a:t>
            </a:r>
          </a:p>
          <a:p>
            <a:pPr lvl="1">
              <a:lnSpc>
                <a:spcPct val="100000"/>
              </a:lnSpc>
              <a:spcAft>
                <a:spcPts val="100"/>
              </a:spcAft>
              <a:buSzPct val="100000"/>
            </a:pPr>
            <a:r>
              <a:rPr lang="en-US" sz="1600" dirty="0">
                <a:ea typeface="Helvetica Light" charset="0"/>
                <a:cs typeface="Helvetica Light" charset="0"/>
              </a:rPr>
              <a:t>60+ </a:t>
            </a:r>
            <a:r>
              <a:rPr lang="en-US" sz="1600" dirty="0" err="1">
                <a:ea typeface="Helvetica Light" charset="0"/>
                <a:cs typeface="Helvetica Light" charset="0"/>
              </a:rPr>
              <a:t>uni</a:t>
            </a:r>
            <a:r>
              <a:rPr lang="en-US" sz="1600" dirty="0">
                <a:ea typeface="Helvetica Light" charset="0"/>
                <a:cs typeface="Helvetica Light" charset="0"/>
              </a:rPr>
              <a:t> course; 250+ workshop days</a:t>
            </a:r>
            <a:endParaRPr lang="en-US" sz="1600" dirty="0">
              <a:latin typeface="Helvetica Light" charset="0"/>
              <a:ea typeface="Helvetica Light" charset="0"/>
              <a:cs typeface="Helvetica Light" charset="0"/>
            </a:endParaRPr>
          </a:p>
          <a:p>
            <a:pPr indent="-45720">
              <a:lnSpc>
                <a:spcPct val="100000"/>
              </a:lnSpc>
              <a:spcAft>
                <a:spcPts val="100"/>
              </a:spcAft>
            </a:pPr>
            <a:r>
              <a:rPr lang="en-US" sz="1600" b="1" dirty="0">
                <a:solidFill>
                  <a:schemeClr val="tx1"/>
                </a:solidFill>
              </a:rPr>
              <a:t>Projects</a:t>
            </a:r>
          </a:p>
          <a:p>
            <a:pPr lvl="1">
              <a:lnSpc>
                <a:spcPct val="100000"/>
              </a:lnSpc>
              <a:spcAft>
                <a:spcPts val="100"/>
              </a:spcAft>
              <a:buSzPct val="100000"/>
            </a:pPr>
            <a:r>
              <a:rPr lang="en-US" sz="1600" dirty="0">
                <a:ea typeface="Helvetica Light" charset="0"/>
                <a:cs typeface="Helvetica Light" charset="0"/>
              </a:rPr>
              <a:t>GAC; NWMO; CATSA; etc.</a:t>
            </a:r>
          </a:p>
          <a:p>
            <a:pPr lvl="1">
              <a:lnSpc>
                <a:spcPct val="100000"/>
              </a:lnSpc>
              <a:spcAft>
                <a:spcPts val="100"/>
              </a:spcAft>
              <a:buSzPct val="100000"/>
            </a:pPr>
            <a:r>
              <a:rPr lang="en-US" sz="1600" dirty="0">
                <a:ea typeface="Helvetica Light" charset="0"/>
                <a:cs typeface="Helvetica Light" charset="0"/>
              </a:rPr>
              <a:t>40+ projects</a:t>
            </a:r>
            <a:endParaRPr lang="en-US" sz="1600" b="1" dirty="0">
              <a:latin typeface="Helvetica Light" charset="0"/>
              <a:ea typeface="Helvetica Light" charset="0"/>
              <a:cs typeface="Helvetica Light" charset="0"/>
            </a:endParaRPr>
          </a:p>
          <a:p>
            <a:pPr indent="-45720">
              <a:lnSpc>
                <a:spcPct val="100000"/>
              </a:lnSpc>
              <a:spcAft>
                <a:spcPts val="100"/>
              </a:spcAft>
            </a:pPr>
            <a:r>
              <a:rPr lang="en-US" sz="1600" b="1" dirty="0">
                <a:solidFill>
                  <a:schemeClr val="tx1"/>
                </a:solidFill>
              </a:rPr>
              <a:t>Specialization</a:t>
            </a:r>
          </a:p>
          <a:p>
            <a:pPr lvl="1">
              <a:lnSpc>
                <a:spcPct val="100000"/>
              </a:lnSpc>
              <a:spcAft>
                <a:spcPts val="100"/>
              </a:spcAft>
              <a:buSzPct val="100000"/>
            </a:pPr>
            <a:r>
              <a:rPr lang="en-US" sz="1600" dirty="0">
                <a:ea typeface="Helvetica Light" charset="0"/>
                <a:cs typeface="Helvetica Light" charset="0"/>
              </a:rPr>
              <a:t>Data visualization; data cleaning (… unfortunately)</a:t>
            </a:r>
          </a:p>
          <a:p>
            <a:pPr lvl="1">
              <a:lnSpc>
                <a:spcPct val="100000"/>
              </a:lnSpc>
              <a:spcAft>
                <a:spcPts val="100"/>
              </a:spcAft>
              <a:buSzPct val="100000"/>
            </a:pPr>
            <a:r>
              <a:rPr lang="en-US" sz="1600" dirty="0">
                <a:ea typeface="Helvetica Light" charset="0"/>
                <a:cs typeface="Helvetica Light" charset="0"/>
              </a:rPr>
              <a:t>Application of wide breadth of techniques to all kinds of data</a:t>
            </a:r>
          </a:p>
          <a:p>
            <a:pPr lvl="1">
              <a:lnSpc>
                <a:spcPct val="100000"/>
              </a:lnSpc>
              <a:spcAft>
                <a:spcPts val="100"/>
              </a:spcAft>
              <a:buSzPct val="100000"/>
            </a:pPr>
            <a:r>
              <a:rPr lang="en-US" sz="1600" dirty="0"/>
              <a:t>Mathematical/statistical modeling</a:t>
            </a:r>
          </a:p>
        </p:txBody>
      </p:sp>
      <p:sp>
        <p:nvSpPr>
          <p:cNvPr id="12" name="Slide Number Placeholder 5">
            <a:extLst>
              <a:ext uri="{FF2B5EF4-FFF2-40B4-BE49-F238E27FC236}">
                <a16:creationId xmlns:a16="http://schemas.microsoft.com/office/drawing/2014/main" id="{DE498236-7191-B44C-1623-E9C5236E7C8A}"/>
              </a:ext>
            </a:extLst>
          </p:cNvPr>
          <p:cNvSpPr>
            <a:spLocks noGrp="1"/>
          </p:cNvSpPr>
          <p:nvPr>
            <p:ph type="sldNum" sz="quarter" idx="4"/>
          </p:nvPr>
        </p:nvSpPr>
        <p:spPr/>
        <p:txBody>
          <a:bodyPr/>
          <a:lstStyle/>
          <a:p>
            <a:fld id="{4D63F5A6-AD82-4E1E-87F7-CE90DE510401}" type="slidenum">
              <a:rPr lang="en-CA" smtClean="0"/>
              <a:t>3</a:t>
            </a:fld>
            <a:endParaRPr lang="en-CA" dirty="0"/>
          </a:p>
        </p:txBody>
      </p:sp>
      <p:sp>
        <p:nvSpPr>
          <p:cNvPr id="11" name="Date Placeholder 5">
            <a:extLst>
              <a:ext uri="{FF2B5EF4-FFF2-40B4-BE49-F238E27FC236}">
                <a16:creationId xmlns:a16="http://schemas.microsoft.com/office/drawing/2014/main" id="{443DCD0B-0B1F-DF11-89E3-97F63D2649DA}"/>
              </a:ext>
            </a:extLst>
          </p:cNvPr>
          <p:cNvSpPr>
            <a:spLocks noGrp="1"/>
          </p:cNvSpPr>
          <p:nvPr>
            <p:ph type="dt" sz="half" idx="2"/>
          </p:nvPr>
        </p:nvSpPr>
        <p:spPr/>
        <p:txBody>
          <a:bodyPr/>
          <a:lstStyle/>
          <a:p>
            <a:r>
              <a:rPr lang="en-CA">
                <a:latin typeface="Dagny OT" panose="020B0504020201020104" pitchFamily="34" charset="0"/>
              </a:rPr>
              <a:t>POWER BI FOR BEGINNERS</a:t>
            </a:r>
            <a:endParaRPr lang="en-CA" dirty="0">
              <a:latin typeface="Dagny OT" panose="020B0504020201020104" pitchFamily="34" charset="0"/>
            </a:endParaRPr>
          </a:p>
        </p:txBody>
      </p:sp>
      <p:pic>
        <p:nvPicPr>
          <p:cNvPr id="7" name="Picture 6">
            <a:extLst>
              <a:ext uri="{FF2B5EF4-FFF2-40B4-BE49-F238E27FC236}">
                <a16:creationId xmlns:a16="http://schemas.microsoft.com/office/drawing/2014/main" id="{04C472F5-A620-EBA4-FB24-AA008753157E}"/>
              </a:ext>
            </a:extLst>
          </p:cNvPr>
          <p:cNvPicPr>
            <a:picLocks noChangeAspect="1"/>
          </p:cNvPicPr>
          <p:nvPr/>
        </p:nvPicPr>
        <p:blipFill rotWithShape="1">
          <a:blip r:embed="rId2">
            <a:extLst>
              <a:ext uri="{28A0092B-C50C-407E-A947-70E740481C1C}">
                <a14:useLocalDpi xmlns:a14="http://schemas.microsoft.com/office/drawing/2010/main" val="0"/>
              </a:ext>
            </a:extLst>
          </a:blip>
          <a:srcRect l="15403" t="9566" r="59292" b="20450"/>
          <a:stretch/>
        </p:blipFill>
        <p:spPr>
          <a:xfrm>
            <a:off x="8873912" y="456125"/>
            <a:ext cx="2703008" cy="5744273"/>
          </a:xfrm>
          <a:prstGeom prst="rect">
            <a:avLst/>
          </a:prstGeom>
        </p:spPr>
      </p:pic>
    </p:spTree>
    <p:extLst>
      <p:ext uri="{BB962C8B-B14F-4D97-AF65-F5344CB8AC3E}">
        <p14:creationId xmlns:p14="http://schemas.microsoft.com/office/powerpoint/2010/main" val="943731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12128" cy="1450757"/>
          </a:xfrm>
        </p:spPr>
        <p:txBody>
          <a:bodyPr/>
          <a:lstStyle/>
          <a:p>
            <a:r>
              <a:rPr lang="en-US" dirty="0"/>
              <a:t>4. Link Fields with the Data Model (ID)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30</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9" name="Content Placeholder 8">
            <a:extLst>
              <a:ext uri="{FF2B5EF4-FFF2-40B4-BE49-F238E27FC236}">
                <a16:creationId xmlns:a16="http://schemas.microsoft.com/office/drawing/2014/main" id="{099DD009-DD76-4C3E-7D94-0E1B47DABE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1576"/>
          <a:stretch/>
        </p:blipFill>
        <p:spPr>
          <a:xfrm>
            <a:off x="2467813" y="1991558"/>
            <a:ext cx="7332083" cy="4053128"/>
          </a:xfrm>
        </p:spPr>
      </p:pic>
      <p:sp>
        <p:nvSpPr>
          <p:cNvPr id="10" name="Rectangle: Rounded Corners 9">
            <a:extLst>
              <a:ext uri="{FF2B5EF4-FFF2-40B4-BE49-F238E27FC236}">
                <a16:creationId xmlns:a16="http://schemas.microsoft.com/office/drawing/2014/main" id="{03667A6A-42A8-9DC7-0890-FBF19D428B53}"/>
              </a:ext>
            </a:extLst>
          </p:cNvPr>
          <p:cNvSpPr/>
          <p:nvPr/>
        </p:nvSpPr>
        <p:spPr>
          <a:xfrm>
            <a:off x="4609891" y="3967171"/>
            <a:ext cx="1313330" cy="374276"/>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50312068-E288-FD30-9925-FC85DD3227FA}"/>
              </a:ext>
            </a:extLst>
          </p:cNvPr>
          <p:cNvSpPr txBox="1"/>
          <p:nvPr/>
        </p:nvSpPr>
        <p:spPr>
          <a:xfrm>
            <a:off x="4988650" y="3992722"/>
            <a:ext cx="555812" cy="369332"/>
          </a:xfrm>
          <a:prstGeom prst="rect">
            <a:avLst/>
          </a:prstGeom>
          <a:noFill/>
        </p:spPr>
        <p:txBody>
          <a:bodyPr wrap="square" rtlCol="0">
            <a:spAutoFit/>
          </a:bodyPr>
          <a:lstStyle/>
          <a:p>
            <a:r>
              <a:rPr lang="en-CA" b="1" dirty="0">
                <a:solidFill>
                  <a:srgbClr val="FF0000"/>
                </a:solidFill>
                <a:latin typeface="Dagny OT" panose="020B0504020201020104" pitchFamily="34" charset="0"/>
              </a:rPr>
              <a:t>???</a:t>
            </a:r>
          </a:p>
        </p:txBody>
      </p:sp>
      <p:sp>
        <p:nvSpPr>
          <p:cNvPr id="15" name="Rectangle: Rounded Corners 14">
            <a:extLst>
              <a:ext uri="{FF2B5EF4-FFF2-40B4-BE49-F238E27FC236}">
                <a16:creationId xmlns:a16="http://schemas.microsoft.com/office/drawing/2014/main" id="{709DF0C0-EB06-2590-B5AD-AF1EE0F8AD00}"/>
              </a:ext>
            </a:extLst>
          </p:cNvPr>
          <p:cNvSpPr/>
          <p:nvPr/>
        </p:nvSpPr>
        <p:spPr>
          <a:xfrm>
            <a:off x="2425288" y="3418829"/>
            <a:ext cx="402308" cy="242980"/>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89803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12128" cy="1450757"/>
          </a:xfrm>
        </p:spPr>
        <p:txBody>
          <a:bodyPr/>
          <a:lstStyle/>
          <a:p>
            <a:r>
              <a:rPr lang="en-US" dirty="0"/>
              <a:t>4. Link Fields with the Data Model (ID)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31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9" name="Content Placeholder 8">
            <a:extLst>
              <a:ext uri="{FF2B5EF4-FFF2-40B4-BE49-F238E27FC236}">
                <a16:creationId xmlns:a16="http://schemas.microsoft.com/office/drawing/2014/main" id="{099DD009-DD76-4C3E-7D94-0E1B47DABE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2076" b="31999"/>
          <a:stretch/>
        </p:blipFill>
        <p:spPr>
          <a:xfrm>
            <a:off x="2747488" y="2062952"/>
            <a:ext cx="7211712" cy="3933357"/>
          </a:xfrm>
        </p:spPr>
      </p:pic>
      <p:sp>
        <p:nvSpPr>
          <p:cNvPr id="10" name="Rectangle: Rounded Corners 9">
            <a:extLst>
              <a:ext uri="{FF2B5EF4-FFF2-40B4-BE49-F238E27FC236}">
                <a16:creationId xmlns:a16="http://schemas.microsoft.com/office/drawing/2014/main" id="{03667A6A-42A8-9DC7-0890-FBF19D428B53}"/>
              </a:ext>
            </a:extLst>
          </p:cNvPr>
          <p:cNvSpPr/>
          <p:nvPr/>
        </p:nvSpPr>
        <p:spPr>
          <a:xfrm>
            <a:off x="5045075" y="4321174"/>
            <a:ext cx="1050925" cy="79057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947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12128" cy="1450757"/>
          </a:xfrm>
        </p:spPr>
        <p:txBody>
          <a:bodyPr/>
          <a:lstStyle/>
          <a:p>
            <a:r>
              <a:rPr lang="en-US" dirty="0"/>
              <a:t>4. Link Fields with the Data Model (ID)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32</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9" name="Content Placeholder 8">
            <a:extLst>
              <a:ext uri="{FF2B5EF4-FFF2-40B4-BE49-F238E27FC236}">
                <a16:creationId xmlns:a16="http://schemas.microsoft.com/office/drawing/2014/main" id="{099DD009-DD76-4C3E-7D94-0E1B47DABE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2540" b="16088"/>
          <a:stretch/>
        </p:blipFill>
        <p:spPr>
          <a:xfrm>
            <a:off x="2921000" y="1873976"/>
            <a:ext cx="6019800" cy="4075753"/>
          </a:xfrm>
        </p:spPr>
      </p:pic>
      <p:sp>
        <p:nvSpPr>
          <p:cNvPr id="10" name="Rectangle: Rounded Corners 9">
            <a:extLst>
              <a:ext uri="{FF2B5EF4-FFF2-40B4-BE49-F238E27FC236}">
                <a16:creationId xmlns:a16="http://schemas.microsoft.com/office/drawing/2014/main" id="{03667A6A-42A8-9DC7-0890-FBF19D428B53}"/>
              </a:ext>
            </a:extLst>
          </p:cNvPr>
          <p:cNvSpPr/>
          <p:nvPr/>
        </p:nvSpPr>
        <p:spPr>
          <a:xfrm>
            <a:off x="7829924" y="5614895"/>
            <a:ext cx="591670" cy="228599"/>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0772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5. Create a Filter (BS)</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For the first part of this dashboard (Exploration 1, Exploration 2), we only use the data from 2018. </a:t>
            </a:r>
          </a:p>
          <a:p>
            <a:r>
              <a:rPr lang="en-US" dirty="0"/>
              <a:t>We create a </a:t>
            </a:r>
            <a:r>
              <a:rPr lang="en-US" b="1" dirty="0"/>
              <a:t>page filter</a:t>
            </a:r>
            <a:r>
              <a:rPr lang="en-US" dirty="0"/>
              <a:t> by setting the “Effective Date” to 2018.</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33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962585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III. Data Exploration</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34</a:t>
            </a:fld>
            <a:endParaRPr lang="en-CA"/>
          </a:p>
        </p:txBody>
      </p:sp>
    </p:spTree>
    <p:extLst>
      <p:ext uri="{BB962C8B-B14F-4D97-AF65-F5344CB8AC3E}">
        <p14:creationId xmlns:p14="http://schemas.microsoft.com/office/powerpoint/2010/main" val="1385873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Pre-Analysis Use (BN)</a:t>
            </a:r>
            <a:endParaRPr lang="en-US" sz="2400" dirty="0"/>
          </a:p>
        </p:txBody>
      </p:sp>
      <p:sp>
        <p:nvSpPr>
          <p:cNvPr id="3" name="Content Placeholder 2"/>
          <p:cNvSpPr>
            <a:spLocks noGrp="1"/>
          </p:cNvSpPr>
          <p:nvPr>
            <p:ph idx="1"/>
          </p:nvPr>
        </p:nvSpPr>
        <p:spPr/>
        <p:txBody>
          <a:bodyPr vert="horz" lIns="0" tIns="45720" rIns="0" bIns="45720" rtlCol="0" anchor="ctr">
            <a:normAutofit/>
          </a:bodyPr>
          <a:lstStyle/>
          <a:p>
            <a:pPr algn="l"/>
            <a:r>
              <a:rPr lang="en-US" dirty="0"/>
              <a:t>Data visualization can be used to set the stage for analysis:</a:t>
            </a:r>
          </a:p>
          <a:p>
            <a:pPr lvl="1" algn="l"/>
            <a:r>
              <a:rPr lang="en-US" b="1" dirty="0"/>
              <a:t>detecting anomalous entries </a:t>
            </a:r>
            <a:br>
              <a:rPr lang="en-US" dirty="0"/>
            </a:br>
            <a:r>
              <a:rPr lang="en-US" dirty="0"/>
              <a:t>invalid entries, missing values, outliers </a:t>
            </a:r>
          </a:p>
          <a:p>
            <a:pPr lvl="1" algn="l"/>
            <a:r>
              <a:rPr lang="en-US" b="1" dirty="0"/>
              <a:t>shaping the data transformations</a:t>
            </a:r>
            <a:br>
              <a:rPr lang="en-US" dirty="0"/>
            </a:br>
            <a:r>
              <a:rPr lang="en-US" dirty="0"/>
              <a:t>binning, standardization, Box-Cox transformations, PCA-like transformations</a:t>
            </a:r>
          </a:p>
          <a:p>
            <a:pPr lvl="1" algn="l"/>
            <a:r>
              <a:rPr lang="en-US" b="1" dirty="0"/>
              <a:t>getting a sense for the data</a:t>
            </a:r>
            <a:br>
              <a:rPr lang="en-US" dirty="0"/>
            </a:br>
            <a:r>
              <a:rPr lang="en-US" dirty="0"/>
              <a:t>data analysis as an art form, exploratory analysis</a:t>
            </a:r>
          </a:p>
          <a:p>
            <a:pPr lvl="1" algn="l"/>
            <a:r>
              <a:rPr lang="en-US" b="1" dirty="0"/>
              <a:t>identifying hidden data structure</a:t>
            </a:r>
            <a:br>
              <a:rPr lang="en-US" dirty="0"/>
            </a:br>
            <a:r>
              <a:rPr lang="en-US" dirty="0"/>
              <a:t>clustering, associations, patterns informing the next stage of analysis</a:t>
            </a:r>
          </a:p>
        </p:txBody>
      </p:sp>
      <p:sp>
        <p:nvSpPr>
          <p:cNvPr id="4" name="Date Placeholder 3">
            <a:extLst>
              <a:ext uri="{FF2B5EF4-FFF2-40B4-BE49-F238E27FC236}">
                <a16:creationId xmlns:a16="http://schemas.microsoft.com/office/drawing/2014/main" id="{89C96D15-54F9-FBFD-BE96-438204D981D3}"/>
              </a:ext>
            </a:extLst>
          </p:cNvPr>
          <p:cNvSpPr>
            <a:spLocks noGrp="1"/>
          </p:cNvSpPr>
          <p:nvPr>
            <p:ph type="dt" sz="half" idx="2"/>
          </p:nvPr>
        </p:nvSpPr>
        <p:spPr>
          <a:xfrm>
            <a:off x="1097280" y="6447427"/>
            <a:ext cx="3779520" cy="365125"/>
          </a:xfrm>
        </p:spPr>
        <p:txBody>
          <a:bodyPr/>
          <a:lstStyle/>
          <a:p>
            <a:r>
              <a:rPr lang="en-US" dirty="0"/>
              <a:t>POWER BI FOR BEGINNERS</a:t>
            </a:r>
            <a:endParaRPr lang="en-CA" dirty="0"/>
          </a:p>
        </p:txBody>
      </p:sp>
      <p:sp>
        <p:nvSpPr>
          <p:cNvPr id="5" name="Slide Number Placeholder 4">
            <a:extLst>
              <a:ext uri="{FF2B5EF4-FFF2-40B4-BE49-F238E27FC236}">
                <a16:creationId xmlns:a16="http://schemas.microsoft.com/office/drawing/2014/main" id="{4EBF51E8-F19E-D5B1-A159-54665CEF3EB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35</a:t>
            </a:fld>
            <a:endParaRPr lang="en-CA" dirty="0"/>
          </a:p>
        </p:txBody>
      </p:sp>
    </p:spTree>
    <p:extLst>
      <p:ext uri="{BB962C8B-B14F-4D97-AF65-F5344CB8AC3E}">
        <p14:creationId xmlns:p14="http://schemas.microsoft.com/office/powerpoint/2010/main" val="1093654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idx="4294967295"/>
          </p:nvPr>
        </p:nvSpPr>
        <p:spPr>
          <a:xfrm>
            <a:off x="2133600" y="287338"/>
            <a:ext cx="10058400" cy="1449387"/>
          </a:xfrm>
        </p:spPr>
        <p:txBody>
          <a:bodyPr/>
          <a:lstStyle/>
          <a:p>
            <a:r>
              <a:rPr lang="en-CA" dirty="0"/>
              <a:t>Basic Notions</a:t>
            </a:r>
          </a:p>
        </p:txBody>
      </p:sp>
      <p:sp>
        <p:nvSpPr>
          <p:cNvPr id="3" name="Content Placeholder 2">
            <a:extLst>
              <a:ext uri="{FF2B5EF4-FFF2-40B4-BE49-F238E27FC236}">
                <a16:creationId xmlns:a16="http://schemas.microsoft.com/office/drawing/2014/main" id="{36BD31FF-65C0-634C-326C-9591B4A645D8}"/>
              </a:ext>
            </a:extLst>
          </p:cNvPr>
          <p:cNvSpPr>
            <a:spLocks noGrp="1"/>
          </p:cNvSpPr>
          <p:nvPr>
            <p:ph idx="4294967295"/>
          </p:nvPr>
        </p:nvSpPr>
        <p:spPr>
          <a:xfrm>
            <a:off x="2133600" y="2017713"/>
            <a:ext cx="10058400" cy="3851275"/>
          </a:xfrm>
        </p:spPr>
        <p:txBody>
          <a:bodyPr/>
          <a:lstStyle/>
          <a:p>
            <a:r>
              <a:rPr lang="en-CA" b="1" dirty="0"/>
              <a:t>Data Visualization</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36</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4294967295"/>
          </p:nvPr>
        </p:nvSpPr>
        <p:spPr>
          <a:xfrm>
            <a:off x="0" y="6446838"/>
            <a:ext cx="3779838" cy="365125"/>
          </a:xfrm>
        </p:spPr>
        <p:txBody>
          <a:bodyPr/>
          <a:lstStyle/>
          <a:p>
            <a:r>
              <a:rPr lang="en-CA" dirty="0"/>
              <a:t>POWER BI FOR BEGINNERS</a:t>
            </a:r>
          </a:p>
        </p:txBody>
      </p:sp>
      <p:pic>
        <p:nvPicPr>
          <p:cNvPr id="6" name="Picture 2" descr="A Classification of Chart Types">
            <a:extLst>
              <a:ext uri="{FF2B5EF4-FFF2-40B4-BE49-F238E27FC236}">
                <a16:creationId xmlns:a16="http://schemas.microsoft.com/office/drawing/2014/main" id="{97C655C2-4858-1D27-2141-AC972237F36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4539" y="142132"/>
            <a:ext cx="11562923" cy="6573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08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321E-4B1E-9FFF-2C79-29371EC4735C}"/>
              </a:ext>
            </a:extLst>
          </p:cNvPr>
          <p:cNvSpPr>
            <a:spLocks noGrp="1"/>
          </p:cNvSpPr>
          <p:nvPr>
            <p:ph type="title"/>
          </p:nvPr>
        </p:nvSpPr>
        <p:spPr/>
        <p:txBody>
          <a:bodyPr/>
          <a:lstStyle/>
          <a:p>
            <a:r>
              <a:rPr lang="en-CA" dirty="0"/>
              <a:t>6. Exploration and Visualization (BN)</a:t>
            </a:r>
          </a:p>
        </p:txBody>
      </p:sp>
      <p:sp>
        <p:nvSpPr>
          <p:cNvPr id="5" name="Content Placeholder 4">
            <a:extLst>
              <a:ext uri="{FF2B5EF4-FFF2-40B4-BE49-F238E27FC236}">
                <a16:creationId xmlns:a16="http://schemas.microsoft.com/office/drawing/2014/main" id="{9A82902D-65EA-28D3-5EC6-A675B5034514}"/>
              </a:ext>
            </a:extLst>
          </p:cNvPr>
          <p:cNvSpPr>
            <a:spLocks noGrp="1"/>
          </p:cNvSpPr>
          <p:nvPr>
            <p:ph sz="half" idx="1"/>
          </p:nvPr>
        </p:nvSpPr>
        <p:spPr>
          <a:xfrm>
            <a:off x="1097279" y="2000518"/>
            <a:ext cx="4160521" cy="3868576"/>
          </a:xfrm>
        </p:spPr>
        <p:txBody>
          <a:bodyPr>
            <a:normAutofit/>
          </a:bodyPr>
          <a:lstStyle/>
          <a:p>
            <a:r>
              <a:rPr lang="en-CA" dirty="0"/>
              <a:t>Using visualizations as a tool to explore/understand the data</a:t>
            </a:r>
          </a:p>
          <a:p>
            <a:pPr lvl="1"/>
            <a:r>
              <a:rPr lang="en-CA" dirty="0"/>
              <a:t>high level of interactivity</a:t>
            </a:r>
          </a:p>
          <a:p>
            <a:pPr lvl="1"/>
            <a:r>
              <a:rPr lang="en-CA" dirty="0"/>
              <a:t>high level of detail</a:t>
            </a:r>
          </a:p>
          <a:p>
            <a:pPr lvl="1" algn="l"/>
            <a:r>
              <a:rPr lang="en-CA" b="1" dirty="0"/>
              <a:t>all</a:t>
            </a:r>
            <a:r>
              <a:rPr lang="en-CA" dirty="0"/>
              <a:t> aspects of data should be represented (tables, columns, calculations etc.)</a:t>
            </a:r>
          </a:p>
          <a:p>
            <a:pPr lvl="1" algn="l"/>
            <a:r>
              <a:rPr lang="en-CA" dirty="0"/>
              <a:t>no annotations or explanations required</a:t>
            </a:r>
          </a:p>
        </p:txBody>
      </p:sp>
      <p:pic>
        <p:nvPicPr>
          <p:cNvPr id="7" name="Picture 6">
            <a:extLst>
              <a:ext uri="{FF2B5EF4-FFF2-40B4-BE49-F238E27FC236}">
                <a16:creationId xmlns:a16="http://schemas.microsoft.com/office/drawing/2014/main" id="{87BB7A5C-9B6E-9B84-2FAE-CED5B9D8C308}"/>
              </a:ext>
            </a:extLst>
          </p:cNvPr>
          <p:cNvPicPr>
            <a:picLocks noChangeAspect="1"/>
          </p:cNvPicPr>
          <p:nvPr/>
        </p:nvPicPr>
        <p:blipFill>
          <a:blip r:embed="rId2"/>
          <a:stretch>
            <a:fillRect/>
          </a:stretch>
        </p:blipFill>
        <p:spPr>
          <a:xfrm>
            <a:off x="5507182" y="2340465"/>
            <a:ext cx="6360246" cy="3528629"/>
          </a:xfrm>
          <a:prstGeom prst="rect">
            <a:avLst/>
          </a:prstGeom>
        </p:spPr>
      </p:pic>
      <p:sp>
        <p:nvSpPr>
          <p:cNvPr id="6" name="Slide Number Placeholder 4">
            <a:extLst>
              <a:ext uri="{FF2B5EF4-FFF2-40B4-BE49-F238E27FC236}">
                <a16:creationId xmlns:a16="http://schemas.microsoft.com/office/drawing/2014/main" id="{96C99927-1A1F-B101-187A-E8F7CD812814}"/>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37</a:t>
            </a:fld>
            <a:endParaRPr lang="en-CA" dirty="0"/>
          </a:p>
        </p:txBody>
      </p:sp>
      <p:sp>
        <p:nvSpPr>
          <p:cNvPr id="3" name="Date Placeholder 4">
            <a:extLst>
              <a:ext uri="{FF2B5EF4-FFF2-40B4-BE49-F238E27FC236}">
                <a16:creationId xmlns:a16="http://schemas.microsoft.com/office/drawing/2014/main" id="{3097A6FE-1F90-C20E-AA76-83C25EE068B3}"/>
              </a:ext>
            </a:extLst>
          </p:cNvPr>
          <p:cNvSpPr txBox="1">
            <a:spLocks/>
          </p:cNvSpPr>
          <p:nvPr/>
        </p:nvSpPr>
        <p:spPr>
          <a:xfrm>
            <a:off x="1097280" y="6447427"/>
            <a:ext cx="3779520" cy="365125"/>
          </a:xfrm>
          <a:prstGeom prst="rect">
            <a:avLst/>
          </a:prstGeom>
        </p:spPr>
        <p:txBody>
          <a:bodyPr vert="horz" lIns="91440" tIns="45720" rIns="91440" bIns="45720" rtlCol="0" anchor="ctr"/>
          <a:lstStyle>
            <a:defPPr>
              <a:defRPr lang="en-US"/>
            </a:defPPr>
            <a:lvl1pPr>
              <a:defRPr sz="1400">
                <a:solidFill>
                  <a:srgbClr val="FFFFFF"/>
                </a:solidFill>
                <a:latin typeface="Dagny OT" panose="020B0504020201020104" pitchFamily="34" charset="0"/>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dirty="0"/>
              <a:t>POWER BI FOR BEGINNERS</a:t>
            </a:r>
          </a:p>
        </p:txBody>
      </p:sp>
    </p:spTree>
    <p:extLst>
      <p:ext uri="{BB962C8B-B14F-4D97-AF65-F5344CB8AC3E}">
        <p14:creationId xmlns:p14="http://schemas.microsoft.com/office/powerpoint/2010/main" val="84662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7.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1.pbix</a:t>
            </a:r>
            <a:r>
              <a:rPr lang="en-US" dirty="0"/>
              <a:t> (tasks 1-5).</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38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7043558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FF93A1-F55C-5153-DDBE-7EEC3AD0EC59}"/>
              </a:ext>
            </a:extLst>
          </p:cNvPr>
          <p:cNvSpPr>
            <a:spLocks noGrp="1"/>
          </p:cNvSpPr>
          <p:nvPr>
            <p:ph type="title"/>
          </p:nvPr>
        </p:nvSpPr>
        <p:spPr/>
        <p:txBody>
          <a:bodyPr/>
          <a:lstStyle/>
          <a:p>
            <a:r>
              <a:rPr lang="en-US" dirty="0"/>
              <a:t>8. Make and Format </a:t>
            </a:r>
            <a:br>
              <a:rPr lang="en-US" dirty="0"/>
            </a:br>
            <a:r>
              <a:rPr lang="en-US" dirty="0"/>
              <a:t>a Bar Chart (PA)</a:t>
            </a:r>
          </a:p>
        </p:txBody>
      </p:sp>
      <p:sp>
        <p:nvSpPr>
          <p:cNvPr id="7" name="Content Placeholder 6">
            <a:extLst>
              <a:ext uri="{FF2B5EF4-FFF2-40B4-BE49-F238E27FC236}">
                <a16:creationId xmlns:a16="http://schemas.microsoft.com/office/drawing/2014/main" id="{5323FB5C-4D8E-8F05-64F3-17FC5EE3E81B}"/>
              </a:ext>
            </a:extLst>
          </p:cNvPr>
          <p:cNvSpPr>
            <a:spLocks noGrp="1"/>
          </p:cNvSpPr>
          <p:nvPr>
            <p:ph sz="half" idx="1"/>
          </p:nvPr>
        </p:nvSpPr>
        <p:spPr/>
        <p:txBody>
          <a:bodyPr/>
          <a:lstStyle/>
          <a:p>
            <a:r>
              <a:rPr lang="en-US" dirty="0"/>
              <a:t>We make a </a:t>
            </a:r>
            <a:r>
              <a:rPr lang="en-US" b="1" dirty="0"/>
              <a:t>bar chart</a:t>
            </a:r>
            <a:r>
              <a:rPr lang="en-US" dirty="0"/>
              <a:t> displaying the sum of “Item Amount” for all 2018 project entries, by “Project Name”.</a:t>
            </a:r>
          </a:p>
          <a:p>
            <a:r>
              <a:rPr lang="en-US" dirty="0"/>
              <a:t>We also format the chart to have grey bars. </a:t>
            </a:r>
          </a:p>
          <a:p>
            <a:r>
              <a:rPr lang="en-US" dirty="0"/>
              <a:t>(see detailed instructions, p. 2)  </a:t>
            </a:r>
          </a:p>
        </p:txBody>
      </p:sp>
      <p:pic>
        <p:nvPicPr>
          <p:cNvPr id="10" name="Content Placeholder 9" descr="Chart&#10;&#10;Description automatically generated">
            <a:extLst>
              <a:ext uri="{FF2B5EF4-FFF2-40B4-BE49-F238E27FC236}">
                <a16:creationId xmlns:a16="http://schemas.microsoft.com/office/drawing/2014/main" id="{881C23D3-6653-66C9-238F-065F1BEB19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28647" y="286603"/>
            <a:ext cx="5241976" cy="5862737"/>
          </a:xfrm>
        </p:spPr>
      </p:pic>
      <p:sp>
        <p:nvSpPr>
          <p:cNvPr id="4" name="Slide Number Placeholder 4">
            <a:extLst>
              <a:ext uri="{FF2B5EF4-FFF2-40B4-BE49-F238E27FC236}">
                <a16:creationId xmlns:a16="http://schemas.microsoft.com/office/drawing/2014/main" id="{86050C12-87D7-E365-8095-4A695844AB7D}"/>
              </a:ext>
            </a:extLst>
          </p:cNvPr>
          <p:cNvSpPr>
            <a:spLocks noGrp="1"/>
          </p:cNvSpPr>
          <p:nvPr>
            <p:ph type="sldNum" sz="quarter" idx="4"/>
          </p:nvPr>
        </p:nvSpPr>
        <p:spPr/>
        <p:txBody>
          <a:bodyPr/>
          <a:lstStyle/>
          <a:p>
            <a:fld id="{4D63F5A6-AD82-4E1E-87F7-CE90DE510401}" type="slidenum">
              <a:rPr lang="en-CA" smtClean="0"/>
              <a:pPr/>
              <a:t>39</a:t>
            </a:fld>
            <a:endParaRPr lang="en-CA" dirty="0"/>
          </a:p>
        </p:txBody>
      </p:sp>
      <p:sp>
        <p:nvSpPr>
          <p:cNvPr id="5" name="Date Placeholder 4">
            <a:extLst>
              <a:ext uri="{FF2B5EF4-FFF2-40B4-BE49-F238E27FC236}">
                <a16:creationId xmlns:a16="http://schemas.microsoft.com/office/drawing/2014/main" id="{0C098F49-0119-399F-C8E6-59A60243038F}"/>
              </a:ext>
            </a:extLst>
          </p:cNvPr>
          <p:cNvSpPr txBox="1">
            <a:spLocks/>
          </p:cNvSpPr>
          <p:nvPr/>
        </p:nvSpPr>
        <p:spPr>
          <a:xfrm>
            <a:off x="1097280" y="6447427"/>
            <a:ext cx="3779520" cy="365125"/>
          </a:xfrm>
          <a:prstGeom prst="rect">
            <a:avLst/>
          </a:prstGeom>
        </p:spPr>
        <p:txBody>
          <a:bodyPr vert="horz" lIns="91440" tIns="45720" rIns="91440" bIns="45720" rtlCol="0" anchor="ctr"/>
          <a:lstStyle>
            <a:defPPr>
              <a:defRPr lang="en-US"/>
            </a:defPPr>
            <a:lvl1pPr>
              <a:defRPr sz="1400">
                <a:solidFill>
                  <a:srgbClr val="FFFFFF"/>
                </a:solidFill>
                <a:latin typeface="Dagny OT" panose="020B0504020201020104" pitchFamily="34" charset="0"/>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dirty="0"/>
              <a:t>POWER BI FOR BEGINNERS</a:t>
            </a:r>
          </a:p>
        </p:txBody>
      </p:sp>
    </p:spTree>
    <p:extLst>
      <p:ext uri="{BB962C8B-B14F-4D97-AF65-F5344CB8AC3E}">
        <p14:creationId xmlns:p14="http://schemas.microsoft.com/office/powerpoint/2010/main" val="1162123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Instructor – Tristan </a:t>
            </a:r>
            <a:r>
              <a:rPr lang="en-CA" dirty="0" err="1"/>
              <a:t>Shaeen</a:t>
            </a:r>
            <a:endParaRPr lang="en-CA" dirty="0"/>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idx="1"/>
          </p:nvPr>
        </p:nvSpPr>
        <p:spPr/>
        <p:txBody>
          <a:bodyPr>
            <a:noAutofit/>
          </a:bodyPr>
          <a:lstStyle/>
          <a:p>
            <a:pPr indent="-45720">
              <a:lnSpc>
                <a:spcPct val="100000"/>
              </a:lnSpc>
              <a:spcAft>
                <a:spcPts val="100"/>
              </a:spcAft>
            </a:pPr>
            <a:r>
              <a:rPr lang="en-US" sz="1600" b="1" dirty="0">
                <a:solidFill>
                  <a:schemeClr val="tx1"/>
                </a:solidFill>
                <a:ea typeface="Helvetica Light" charset="0"/>
                <a:cs typeface="Helvetica Light" charset="0"/>
              </a:rPr>
              <a:t>Employment/Experience</a:t>
            </a:r>
          </a:p>
          <a:p>
            <a:pPr lvl="1">
              <a:lnSpc>
                <a:spcPct val="100000"/>
              </a:lnSpc>
              <a:spcAft>
                <a:spcPts val="100"/>
              </a:spcAft>
              <a:buSzPct val="100000"/>
            </a:pPr>
            <a:r>
              <a:rPr lang="en-US" sz="1600" dirty="0">
                <a:ea typeface="Helvetica Light" charset="0"/>
                <a:cs typeface="Helvetica Light" charset="0"/>
              </a:rPr>
              <a:t>AI Consultant [‘21 – now, </a:t>
            </a:r>
            <a:r>
              <a:rPr lang="en-US" sz="1600" dirty="0" err="1">
                <a:ea typeface="Helvetica Light" charset="0"/>
                <a:cs typeface="Helvetica Light" charset="0"/>
              </a:rPr>
              <a:t>Sysabee</a:t>
            </a:r>
            <a:r>
              <a:rPr lang="en-US" sz="1600" dirty="0">
                <a:ea typeface="Helvetica Light" charset="0"/>
                <a:cs typeface="Helvetica Light" charset="0"/>
              </a:rPr>
              <a:t>, AI Guides]</a:t>
            </a:r>
          </a:p>
          <a:p>
            <a:pPr lvl="1">
              <a:lnSpc>
                <a:spcPct val="100000"/>
              </a:lnSpc>
              <a:spcAft>
                <a:spcPts val="100"/>
              </a:spcAft>
              <a:buSzPct val="100000"/>
            </a:pPr>
            <a:r>
              <a:rPr lang="en-US" sz="1600" dirty="0">
                <a:ea typeface="Helvetica Light" charset="0"/>
                <a:cs typeface="Helvetica Light" charset="0"/>
              </a:rPr>
              <a:t>Instructor [‘21 – now, Data Action Lab]</a:t>
            </a:r>
            <a:endParaRPr lang="en-US" sz="1600" dirty="0">
              <a:latin typeface="Helvetica Light" charset="0"/>
              <a:ea typeface="Helvetica Light" charset="0"/>
              <a:cs typeface="Helvetica Light" charset="0"/>
            </a:endParaRPr>
          </a:p>
          <a:p>
            <a:pPr indent="-45720">
              <a:lnSpc>
                <a:spcPct val="100000"/>
              </a:lnSpc>
              <a:spcAft>
                <a:spcPts val="100"/>
              </a:spcAft>
            </a:pPr>
            <a:r>
              <a:rPr lang="en-US" sz="1600" b="1" dirty="0">
                <a:solidFill>
                  <a:schemeClr val="tx1"/>
                </a:solidFill>
              </a:rPr>
              <a:t>Projects</a:t>
            </a:r>
          </a:p>
          <a:p>
            <a:pPr lvl="1">
              <a:lnSpc>
                <a:spcPct val="100000"/>
              </a:lnSpc>
              <a:spcAft>
                <a:spcPts val="100"/>
              </a:spcAft>
              <a:buSzPct val="100000"/>
            </a:pPr>
            <a:r>
              <a:rPr lang="en-US" sz="1600" dirty="0">
                <a:ea typeface="Helvetica Light" charset="0"/>
                <a:cs typeface="Helvetica Light" charset="0"/>
              </a:rPr>
              <a:t>Global Affairs Canada</a:t>
            </a:r>
          </a:p>
          <a:p>
            <a:pPr lvl="1">
              <a:lnSpc>
                <a:spcPct val="100000"/>
              </a:lnSpc>
              <a:spcAft>
                <a:spcPts val="100"/>
              </a:spcAft>
              <a:buSzPct val="100000"/>
            </a:pPr>
            <a:r>
              <a:rPr lang="en-US" sz="1600" dirty="0">
                <a:latin typeface="Dagny OT" panose="020B0504020201020104" pitchFamily="34" charset="77"/>
                <a:ea typeface="Helvetica Light" charset="0"/>
                <a:cs typeface="Helvetica Light" charset="0"/>
              </a:rPr>
              <a:t>Small and medium enterprises </a:t>
            </a:r>
          </a:p>
          <a:p>
            <a:pPr lvl="1">
              <a:lnSpc>
                <a:spcPct val="100000"/>
              </a:lnSpc>
              <a:spcAft>
                <a:spcPts val="100"/>
              </a:spcAft>
              <a:buSzPct val="100000"/>
            </a:pPr>
            <a:r>
              <a:rPr lang="en-US" sz="1600" dirty="0" err="1">
                <a:latin typeface="Dagny OT" panose="020B0504020201020104" pitchFamily="34" charset="77"/>
                <a:ea typeface="Helvetica Light" charset="0"/>
                <a:cs typeface="Helvetica Light" charset="0"/>
              </a:rPr>
              <a:t>Labour</a:t>
            </a:r>
            <a:r>
              <a:rPr lang="en-US" sz="1600" dirty="0">
                <a:latin typeface="Dagny OT" panose="020B0504020201020104" pitchFamily="34" charset="77"/>
                <a:ea typeface="Helvetica Light" charset="0"/>
                <a:cs typeface="Helvetica Light" charset="0"/>
              </a:rPr>
              <a:t> Market Information Council</a:t>
            </a:r>
          </a:p>
          <a:p>
            <a:pPr indent="-45720">
              <a:lnSpc>
                <a:spcPct val="100000"/>
              </a:lnSpc>
              <a:spcAft>
                <a:spcPts val="100"/>
              </a:spcAft>
            </a:pPr>
            <a:r>
              <a:rPr lang="en-US" sz="1600" b="1" dirty="0">
                <a:solidFill>
                  <a:schemeClr val="tx1"/>
                </a:solidFill>
              </a:rPr>
              <a:t>Specialization</a:t>
            </a:r>
          </a:p>
          <a:p>
            <a:pPr lvl="1">
              <a:lnSpc>
                <a:spcPct val="100000"/>
              </a:lnSpc>
              <a:spcAft>
                <a:spcPts val="100"/>
              </a:spcAft>
              <a:buSzPct val="100000"/>
            </a:pPr>
            <a:r>
              <a:rPr lang="en-US" sz="1600" dirty="0">
                <a:ea typeface="Helvetica Light" charset="0"/>
                <a:cs typeface="Helvetica Light" charset="0"/>
              </a:rPr>
              <a:t>Statistical training</a:t>
            </a:r>
          </a:p>
          <a:p>
            <a:pPr lvl="1">
              <a:lnSpc>
                <a:spcPct val="100000"/>
              </a:lnSpc>
              <a:spcAft>
                <a:spcPts val="100"/>
              </a:spcAft>
              <a:buSzPct val="100000"/>
            </a:pPr>
            <a:r>
              <a:rPr lang="en-US" sz="1600" dirty="0"/>
              <a:t>Data presentation and data storytelling</a:t>
            </a:r>
          </a:p>
        </p:txBody>
      </p:sp>
      <p:sp>
        <p:nvSpPr>
          <p:cNvPr id="12" name="Slide Number Placeholder 5">
            <a:extLst>
              <a:ext uri="{FF2B5EF4-FFF2-40B4-BE49-F238E27FC236}">
                <a16:creationId xmlns:a16="http://schemas.microsoft.com/office/drawing/2014/main" id="{DE498236-7191-B44C-1623-E9C5236E7C8A}"/>
              </a:ext>
            </a:extLst>
          </p:cNvPr>
          <p:cNvSpPr>
            <a:spLocks noGrp="1"/>
          </p:cNvSpPr>
          <p:nvPr>
            <p:ph type="sldNum" sz="quarter" idx="4"/>
          </p:nvPr>
        </p:nvSpPr>
        <p:spPr/>
        <p:txBody>
          <a:bodyPr/>
          <a:lstStyle/>
          <a:p>
            <a:fld id="{4D63F5A6-AD82-4E1E-87F7-CE90DE510401}" type="slidenum">
              <a:rPr lang="en-CA" smtClean="0"/>
              <a:t>4</a:t>
            </a:fld>
            <a:endParaRPr lang="en-CA" dirty="0"/>
          </a:p>
        </p:txBody>
      </p:sp>
      <p:sp>
        <p:nvSpPr>
          <p:cNvPr id="11" name="Date Placeholder 5">
            <a:extLst>
              <a:ext uri="{FF2B5EF4-FFF2-40B4-BE49-F238E27FC236}">
                <a16:creationId xmlns:a16="http://schemas.microsoft.com/office/drawing/2014/main" id="{443DCD0B-0B1F-DF11-89E3-97F63D2649DA}"/>
              </a:ext>
            </a:extLst>
          </p:cNvPr>
          <p:cNvSpPr>
            <a:spLocks noGrp="1"/>
          </p:cNvSpPr>
          <p:nvPr>
            <p:ph type="dt" sz="half" idx="2"/>
          </p:nvPr>
        </p:nvSpPr>
        <p:spPr/>
        <p:txBody>
          <a:bodyPr/>
          <a:lstStyle/>
          <a:p>
            <a:r>
              <a:rPr lang="en-CA">
                <a:latin typeface="Dagny OT" panose="020B0504020201020104" pitchFamily="34" charset="0"/>
              </a:rPr>
              <a:t>POWER BI FOR BEGINNERS</a:t>
            </a:r>
            <a:endParaRPr lang="en-CA" dirty="0">
              <a:latin typeface="Dagny OT" panose="020B0504020201020104" pitchFamily="34" charset="0"/>
            </a:endParaRPr>
          </a:p>
        </p:txBody>
      </p:sp>
      <p:pic>
        <p:nvPicPr>
          <p:cNvPr id="5" name="Picture 4">
            <a:extLst>
              <a:ext uri="{FF2B5EF4-FFF2-40B4-BE49-F238E27FC236}">
                <a16:creationId xmlns:a16="http://schemas.microsoft.com/office/drawing/2014/main" id="{43120A1F-1CD6-751C-A74A-C00DDFFF0AB8}"/>
              </a:ext>
            </a:extLst>
          </p:cNvPr>
          <p:cNvPicPr>
            <a:picLocks noChangeAspect="1"/>
          </p:cNvPicPr>
          <p:nvPr/>
        </p:nvPicPr>
        <p:blipFill>
          <a:blip r:embed="rId2">
            <a:extLst>
              <a:ext uri="{28A0092B-C50C-407E-A947-70E740481C1C}">
                <a14:useLocalDpi xmlns:a14="http://schemas.microsoft.com/office/drawing/2010/main" val="0"/>
              </a:ext>
            </a:extLst>
          </a:blip>
          <a:srcRect l="9709" r="9709"/>
          <a:stretch/>
        </p:blipFill>
        <p:spPr>
          <a:xfrm>
            <a:off x="8873912" y="456124"/>
            <a:ext cx="2703008" cy="5744273"/>
          </a:xfrm>
          <a:prstGeom prst="rect">
            <a:avLst/>
          </a:prstGeom>
        </p:spPr>
      </p:pic>
    </p:spTree>
    <p:extLst>
      <p:ext uri="{BB962C8B-B14F-4D97-AF65-F5344CB8AC3E}">
        <p14:creationId xmlns:p14="http://schemas.microsoft.com/office/powerpoint/2010/main" val="1924616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FF93A1-F55C-5153-DDBE-7EEC3AD0EC59}"/>
              </a:ext>
            </a:extLst>
          </p:cNvPr>
          <p:cNvSpPr>
            <a:spLocks noGrp="1"/>
          </p:cNvSpPr>
          <p:nvPr>
            <p:ph type="title"/>
          </p:nvPr>
        </p:nvSpPr>
        <p:spPr>
          <a:xfrm>
            <a:off x="1097280" y="286603"/>
            <a:ext cx="10494952" cy="1450757"/>
          </a:xfrm>
        </p:spPr>
        <p:txBody>
          <a:bodyPr/>
          <a:lstStyle/>
          <a:p>
            <a:r>
              <a:rPr lang="en-US" dirty="0"/>
              <a:t>9. Make and Format a Donut Chart (ID)</a:t>
            </a:r>
          </a:p>
        </p:txBody>
      </p:sp>
      <p:sp>
        <p:nvSpPr>
          <p:cNvPr id="7" name="Content Placeholder 6">
            <a:extLst>
              <a:ext uri="{FF2B5EF4-FFF2-40B4-BE49-F238E27FC236}">
                <a16:creationId xmlns:a16="http://schemas.microsoft.com/office/drawing/2014/main" id="{5323FB5C-4D8E-8F05-64F3-17FC5EE3E81B}"/>
              </a:ext>
            </a:extLst>
          </p:cNvPr>
          <p:cNvSpPr>
            <a:spLocks noGrp="1"/>
          </p:cNvSpPr>
          <p:nvPr>
            <p:ph sz="half" idx="1"/>
          </p:nvPr>
        </p:nvSpPr>
        <p:spPr/>
        <p:txBody>
          <a:bodyPr/>
          <a:lstStyle/>
          <a:p>
            <a:r>
              <a:rPr lang="en-US" dirty="0"/>
              <a:t>We can create other types of charts, such as a </a:t>
            </a:r>
            <a:r>
              <a:rPr lang="en-US" b="1" dirty="0"/>
              <a:t>donut chart</a:t>
            </a:r>
            <a:r>
              <a:rPr lang="en-US" dirty="0"/>
              <a:t>. </a:t>
            </a:r>
          </a:p>
          <a:p>
            <a:r>
              <a:rPr lang="en-US" dirty="0"/>
              <a:t>(see detailed instructions document, p. 2)</a:t>
            </a:r>
          </a:p>
          <a:p>
            <a:r>
              <a:rPr lang="en-US" dirty="0"/>
              <a:t>We will revisit this chart when we talk about </a:t>
            </a:r>
            <a:r>
              <a:rPr lang="en-US" b="1" dirty="0"/>
              <a:t>measures</a:t>
            </a:r>
            <a:r>
              <a:rPr lang="en-US" dirty="0"/>
              <a:t>. </a:t>
            </a:r>
          </a:p>
        </p:txBody>
      </p:sp>
      <p:pic>
        <p:nvPicPr>
          <p:cNvPr id="10" name="Content Placeholder 9">
            <a:extLst>
              <a:ext uri="{FF2B5EF4-FFF2-40B4-BE49-F238E27FC236}">
                <a16:creationId xmlns:a16="http://schemas.microsoft.com/office/drawing/2014/main" id="{881C23D3-6653-66C9-238F-065F1BEB19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522169" y="2471318"/>
            <a:ext cx="5241976" cy="2649323"/>
          </a:xfrm>
        </p:spPr>
      </p:pic>
      <p:sp>
        <p:nvSpPr>
          <p:cNvPr id="4" name="Slide Number Placeholder 4">
            <a:extLst>
              <a:ext uri="{FF2B5EF4-FFF2-40B4-BE49-F238E27FC236}">
                <a16:creationId xmlns:a16="http://schemas.microsoft.com/office/drawing/2014/main" id="{86050C12-87D7-E365-8095-4A695844AB7D}"/>
              </a:ext>
            </a:extLst>
          </p:cNvPr>
          <p:cNvSpPr>
            <a:spLocks noGrp="1"/>
          </p:cNvSpPr>
          <p:nvPr>
            <p:ph type="sldNum" sz="quarter" idx="4"/>
          </p:nvPr>
        </p:nvSpPr>
        <p:spPr/>
        <p:txBody>
          <a:bodyPr/>
          <a:lstStyle/>
          <a:p>
            <a:fld id="{4D63F5A6-AD82-4E1E-87F7-CE90DE510401}" type="slidenum">
              <a:rPr lang="en-CA" smtClean="0"/>
              <a:pPr/>
              <a:t>40</a:t>
            </a:fld>
            <a:endParaRPr lang="en-CA" dirty="0"/>
          </a:p>
        </p:txBody>
      </p:sp>
      <p:sp>
        <p:nvSpPr>
          <p:cNvPr id="5" name="Date Placeholder 4">
            <a:extLst>
              <a:ext uri="{FF2B5EF4-FFF2-40B4-BE49-F238E27FC236}">
                <a16:creationId xmlns:a16="http://schemas.microsoft.com/office/drawing/2014/main" id="{0C098F49-0119-399F-C8E6-59A60243038F}"/>
              </a:ext>
            </a:extLst>
          </p:cNvPr>
          <p:cNvSpPr txBox="1">
            <a:spLocks/>
          </p:cNvSpPr>
          <p:nvPr/>
        </p:nvSpPr>
        <p:spPr>
          <a:xfrm>
            <a:off x="1097280" y="6447427"/>
            <a:ext cx="3779520" cy="365125"/>
          </a:xfrm>
          <a:prstGeom prst="rect">
            <a:avLst/>
          </a:prstGeom>
        </p:spPr>
        <p:txBody>
          <a:bodyPr vert="horz" lIns="91440" tIns="45720" rIns="91440" bIns="45720" rtlCol="0" anchor="ctr"/>
          <a:lstStyle>
            <a:defPPr>
              <a:defRPr lang="en-US"/>
            </a:defPPr>
            <a:lvl1pPr>
              <a:defRPr sz="1400">
                <a:solidFill>
                  <a:srgbClr val="FFFFFF"/>
                </a:solidFill>
                <a:latin typeface="Dagny OT" panose="020B0504020201020104" pitchFamily="34" charset="0"/>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dirty="0"/>
              <a:t>POWER BI FOR BEGINNERS</a:t>
            </a:r>
          </a:p>
        </p:txBody>
      </p:sp>
    </p:spTree>
    <p:extLst>
      <p:ext uri="{BB962C8B-B14F-4D97-AF65-F5344CB8AC3E}">
        <p14:creationId xmlns:p14="http://schemas.microsoft.com/office/powerpoint/2010/main" val="1725543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393680" cy="1450757"/>
          </a:xfrm>
        </p:spPr>
        <p:txBody>
          <a:bodyPr>
            <a:normAutofit/>
          </a:bodyPr>
          <a:lstStyle/>
          <a:p>
            <a:r>
              <a:rPr lang="en-US" sz="4400" dirty="0"/>
              <a:t>10. Create a Table to Store Measures (ID)</a:t>
            </a:r>
          </a:p>
        </p:txBody>
      </p:sp>
      <p:sp>
        <p:nvSpPr>
          <p:cNvPr id="10" name="Content Placeholder 9">
            <a:extLst>
              <a:ext uri="{FF2B5EF4-FFF2-40B4-BE49-F238E27FC236}">
                <a16:creationId xmlns:a16="http://schemas.microsoft.com/office/drawing/2014/main" id="{08434B70-88C7-D6E9-713C-2660E7082B5B}"/>
              </a:ext>
            </a:extLst>
          </p:cNvPr>
          <p:cNvSpPr>
            <a:spLocks noGrp="1"/>
          </p:cNvSpPr>
          <p:nvPr>
            <p:ph sz="half" idx="1"/>
          </p:nvPr>
        </p:nvSpPr>
        <p:spPr/>
        <p:txBody>
          <a:bodyPr/>
          <a:lstStyle/>
          <a:p>
            <a:r>
              <a:rPr lang="en-CA" dirty="0"/>
              <a:t>Before we build a first </a:t>
            </a:r>
            <a:r>
              <a:rPr lang="en-CA" b="1" dirty="0"/>
              <a:t>measure</a:t>
            </a:r>
            <a:r>
              <a:rPr lang="en-CA" dirty="0"/>
              <a:t>, we create a “_Measure” </a:t>
            </a:r>
            <a:r>
              <a:rPr lang="en-CA" b="1" dirty="0"/>
              <a:t>table</a:t>
            </a:r>
            <a:r>
              <a:rPr lang="en-CA" dirty="0"/>
              <a:t> in which the measures can reside.</a:t>
            </a:r>
          </a:p>
          <a:p>
            <a:r>
              <a:rPr lang="en-CA" dirty="0"/>
              <a:t>(see detailed instructions, p. 2)</a:t>
            </a:r>
          </a:p>
        </p:txBody>
      </p:sp>
      <p:pic>
        <p:nvPicPr>
          <p:cNvPr id="13" name="Content Placeholder 12" descr="Graphical user interface, text, application, Word&#10;&#10;Description automatically generated">
            <a:extLst>
              <a:ext uri="{FF2B5EF4-FFF2-40B4-BE49-F238E27FC236}">
                <a16:creationId xmlns:a16="http://schemas.microsoft.com/office/drawing/2014/main" id="{EFBCD44E-47E2-4D0D-8976-E051CC7DD35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39501" y="3344317"/>
            <a:ext cx="5304249" cy="2889902"/>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41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pic>
        <p:nvPicPr>
          <p:cNvPr id="6" name="Picture 5" descr="Graphical user interface, application, Word&#10;&#10;Description automatically generated">
            <a:extLst>
              <a:ext uri="{FF2B5EF4-FFF2-40B4-BE49-F238E27FC236}">
                <a16:creationId xmlns:a16="http://schemas.microsoft.com/office/drawing/2014/main" id="{F44680A8-31F1-41A6-1D39-316E81F92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097" y="1950568"/>
            <a:ext cx="5284298" cy="874825"/>
          </a:xfrm>
          <a:prstGeom prst="rect">
            <a:avLst/>
          </a:prstGeom>
        </p:spPr>
      </p:pic>
    </p:spTree>
    <p:extLst>
      <p:ext uri="{BB962C8B-B14F-4D97-AF65-F5344CB8AC3E}">
        <p14:creationId xmlns:p14="http://schemas.microsoft.com/office/powerpoint/2010/main" val="251184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D718-57A0-6CEE-0945-545E31B4ED78}"/>
              </a:ext>
            </a:extLst>
          </p:cNvPr>
          <p:cNvSpPr>
            <a:spLocks noGrp="1"/>
          </p:cNvSpPr>
          <p:nvPr>
            <p:ph type="title"/>
          </p:nvPr>
        </p:nvSpPr>
        <p:spPr/>
        <p:txBody>
          <a:bodyPr/>
          <a:lstStyle/>
          <a:p>
            <a:r>
              <a:rPr lang="en-US" dirty="0"/>
              <a:t>11. DAX vs. M vs. GUI (BN)</a:t>
            </a:r>
          </a:p>
        </p:txBody>
      </p:sp>
      <p:sp>
        <p:nvSpPr>
          <p:cNvPr id="3" name="Content Placeholder 2">
            <a:extLst>
              <a:ext uri="{FF2B5EF4-FFF2-40B4-BE49-F238E27FC236}">
                <a16:creationId xmlns:a16="http://schemas.microsoft.com/office/drawing/2014/main" id="{BA471757-62A2-AD42-1927-82036E044E8E}"/>
              </a:ext>
            </a:extLst>
          </p:cNvPr>
          <p:cNvSpPr>
            <a:spLocks noGrp="1"/>
          </p:cNvSpPr>
          <p:nvPr>
            <p:ph idx="1"/>
          </p:nvPr>
        </p:nvSpPr>
        <p:spPr>
          <a:xfrm>
            <a:off x="1097280" y="2017690"/>
            <a:ext cx="10328238" cy="3851404"/>
          </a:xfrm>
        </p:spPr>
        <p:txBody>
          <a:bodyPr vert="horz" lIns="0" tIns="45720" rIns="0" bIns="45720" rtlCol="0" anchor="ctr">
            <a:normAutofit/>
          </a:bodyPr>
          <a:lstStyle/>
          <a:p>
            <a:pPr fontAlgn="base"/>
            <a:r>
              <a:rPr lang="en-US" dirty="0"/>
              <a:t>Power BI is really two products: </a:t>
            </a:r>
          </a:p>
          <a:p>
            <a:pPr lvl="1"/>
            <a:r>
              <a:rPr lang="en-US" dirty="0"/>
              <a:t>data is imported through Power Query, which is used to manipulate/transform the data</a:t>
            </a:r>
          </a:p>
          <a:p>
            <a:pPr lvl="1"/>
            <a:r>
              <a:rPr lang="en-US" dirty="0"/>
              <a:t>when ready, Power Query “pushes” the data into Power BI, for visualization and manipulations </a:t>
            </a:r>
          </a:p>
          <a:p>
            <a:pPr fontAlgn="base"/>
            <a:r>
              <a:rPr lang="en-US" dirty="0"/>
              <a:t>Power Query uses the language “M” in the background; Power BI uses “DAX”.</a:t>
            </a:r>
          </a:p>
          <a:p>
            <a:pPr fontAlgn="base"/>
            <a:r>
              <a:rPr lang="en-US" dirty="0"/>
              <a:t>Basic charts are created using the Power BI </a:t>
            </a:r>
            <a:r>
              <a:rPr lang="en-US" b="1" dirty="0"/>
              <a:t>Graphic User Interface</a:t>
            </a:r>
            <a:r>
              <a:rPr lang="en-US" dirty="0"/>
              <a:t> (GUI); for more complicated/sophisticated things, we need to use M and/or DAX. </a:t>
            </a:r>
          </a:p>
        </p:txBody>
      </p:sp>
      <p:sp>
        <p:nvSpPr>
          <p:cNvPr id="4" name="Slide Number Placeholder 3">
            <a:extLst>
              <a:ext uri="{FF2B5EF4-FFF2-40B4-BE49-F238E27FC236}">
                <a16:creationId xmlns:a16="http://schemas.microsoft.com/office/drawing/2014/main" id="{5375FD6C-BD13-EB55-2C04-2BA3D785A48C}"/>
              </a:ext>
            </a:extLst>
          </p:cNvPr>
          <p:cNvSpPr>
            <a:spLocks noGrp="1"/>
          </p:cNvSpPr>
          <p:nvPr>
            <p:ph type="sldNum" sz="quarter" idx="4"/>
          </p:nvPr>
        </p:nvSpPr>
        <p:spPr/>
        <p:txBody>
          <a:bodyPr/>
          <a:lstStyle/>
          <a:p>
            <a:fld id="{4D63F5A6-AD82-4E1E-87F7-CE90DE510401}" type="slidenum">
              <a:rPr lang="en-CA" smtClean="0"/>
              <a:pPr/>
              <a:t>42</a:t>
            </a:fld>
            <a:endParaRPr lang="en-CA" dirty="0"/>
          </a:p>
        </p:txBody>
      </p:sp>
      <p:sp>
        <p:nvSpPr>
          <p:cNvPr id="5" name="Date Placeholder 4">
            <a:extLst>
              <a:ext uri="{FF2B5EF4-FFF2-40B4-BE49-F238E27FC236}">
                <a16:creationId xmlns:a16="http://schemas.microsoft.com/office/drawing/2014/main" id="{11133F91-9216-5762-EF24-64CB6CE62A10}"/>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442616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D718-57A0-6CEE-0945-545E31B4ED78}"/>
              </a:ext>
            </a:extLst>
          </p:cNvPr>
          <p:cNvSpPr>
            <a:spLocks noGrp="1"/>
          </p:cNvSpPr>
          <p:nvPr>
            <p:ph type="title"/>
          </p:nvPr>
        </p:nvSpPr>
        <p:spPr/>
        <p:txBody>
          <a:bodyPr/>
          <a:lstStyle/>
          <a:p>
            <a:r>
              <a:rPr lang="en-US" dirty="0"/>
              <a:t>11. DAX vs. M vs. GUI (BN)</a:t>
            </a:r>
          </a:p>
        </p:txBody>
      </p:sp>
      <p:sp>
        <p:nvSpPr>
          <p:cNvPr id="3" name="Content Placeholder 2">
            <a:extLst>
              <a:ext uri="{FF2B5EF4-FFF2-40B4-BE49-F238E27FC236}">
                <a16:creationId xmlns:a16="http://schemas.microsoft.com/office/drawing/2014/main" id="{BA471757-62A2-AD42-1927-82036E044E8E}"/>
              </a:ext>
            </a:extLst>
          </p:cNvPr>
          <p:cNvSpPr>
            <a:spLocks noGrp="1"/>
          </p:cNvSpPr>
          <p:nvPr>
            <p:ph idx="1"/>
          </p:nvPr>
        </p:nvSpPr>
        <p:spPr/>
        <p:txBody>
          <a:bodyPr/>
          <a:lstStyle/>
          <a:p>
            <a:pPr algn="just" fontAlgn="base"/>
            <a:r>
              <a:rPr lang="en-US" dirty="0"/>
              <a:t>What is M?</a:t>
            </a:r>
          </a:p>
          <a:p>
            <a:pPr marL="578358" lvl="1" indent="-285750" fontAlgn="base"/>
            <a:r>
              <a:rPr lang="en-US" dirty="0"/>
              <a:t>M is the </a:t>
            </a:r>
            <a:r>
              <a:rPr lang="en-US" b="1" dirty="0"/>
              <a:t>data transformation engine</a:t>
            </a:r>
            <a:r>
              <a:rPr lang="en-US" dirty="0"/>
              <a:t> in Power BI (prior to loading data into the model)</a:t>
            </a:r>
          </a:p>
          <a:p>
            <a:pPr marL="578358" lvl="1" indent="-285750" fontAlgn="base"/>
            <a:r>
              <a:rPr lang="en-US" dirty="0"/>
              <a:t>M contains commands to transform data and to return the results of the query and trans-formations to the Power BI data model</a:t>
            </a:r>
          </a:p>
          <a:p>
            <a:pPr marL="578358" lvl="1" indent="-285750" fontAlgn="base"/>
            <a:r>
              <a:rPr lang="en-US" dirty="0"/>
              <a:t>normally, we use M Query to </a:t>
            </a:r>
            <a:r>
              <a:rPr lang="en-US" b="1" dirty="0"/>
              <a:t>query data sources</a:t>
            </a:r>
            <a:r>
              <a:rPr lang="en-US" dirty="0"/>
              <a:t>, </a:t>
            </a:r>
            <a:r>
              <a:rPr lang="en-US" b="1" dirty="0"/>
              <a:t>clean</a:t>
            </a:r>
            <a:r>
              <a:rPr lang="en-US" dirty="0"/>
              <a:t>, and </a:t>
            </a:r>
            <a:r>
              <a:rPr lang="en-US" b="1" dirty="0"/>
              <a:t>load</a:t>
            </a:r>
            <a:r>
              <a:rPr lang="en-US" dirty="0"/>
              <a:t> data</a:t>
            </a:r>
          </a:p>
          <a:p>
            <a:pPr marL="578358" lvl="1" indent="-285750" fontAlgn="base"/>
            <a:r>
              <a:rPr lang="en-US" sz="2000" dirty="0"/>
              <a:t>instead of bringing 3 tables into Power BI, say, we can remove unneeded columns and merge the tables into a single table to load into the model (this reduces load and improves performance, which is crucial for larger datasets)</a:t>
            </a:r>
            <a:endParaRPr lang="en-US" dirty="0"/>
          </a:p>
        </p:txBody>
      </p:sp>
      <p:sp>
        <p:nvSpPr>
          <p:cNvPr id="4" name="Slide Number Placeholder 3">
            <a:extLst>
              <a:ext uri="{FF2B5EF4-FFF2-40B4-BE49-F238E27FC236}">
                <a16:creationId xmlns:a16="http://schemas.microsoft.com/office/drawing/2014/main" id="{5375FD6C-BD13-EB55-2C04-2BA3D785A48C}"/>
              </a:ext>
            </a:extLst>
          </p:cNvPr>
          <p:cNvSpPr>
            <a:spLocks noGrp="1"/>
          </p:cNvSpPr>
          <p:nvPr>
            <p:ph type="sldNum" sz="quarter" idx="4"/>
          </p:nvPr>
        </p:nvSpPr>
        <p:spPr/>
        <p:txBody>
          <a:bodyPr/>
          <a:lstStyle/>
          <a:p>
            <a:fld id="{4D63F5A6-AD82-4E1E-87F7-CE90DE510401}" type="slidenum">
              <a:rPr lang="en-CA" smtClean="0"/>
              <a:pPr/>
              <a:t>43</a:t>
            </a:fld>
            <a:endParaRPr lang="en-CA" dirty="0"/>
          </a:p>
        </p:txBody>
      </p:sp>
      <p:sp>
        <p:nvSpPr>
          <p:cNvPr id="5" name="Date Placeholder 4">
            <a:extLst>
              <a:ext uri="{FF2B5EF4-FFF2-40B4-BE49-F238E27FC236}">
                <a16:creationId xmlns:a16="http://schemas.microsoft.com/office/drawing/2014/main" id="{11133F91-9216-5762-EF24-64CB6CE62A10}"/>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99161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D718-57A0-6CEE-0945-545E31B4ED78}"/>
              </a:ext>
            </a:extLst>
          </p:cNvPr>
          <p:cNvSpPr>
            <a:spLocks noGrp="1"/>
          </p:cNvSpPr>
          <p:nvPr>
            <p:ph type="title"/>
          </p:nvPr>
        </p:nvSpPr>
        <p:spPr/>
        <p:txBody>
          <a:bodyPr/>
          <a:lstStyle/>
          <a:p>
            <a:r>
              <a:rPr lang="en-US" dirty="0"/>
              <a:t>11. DAX vs. M vs. GUI (BN)</a:t>
            </a:r>
          </a:p>
        </p:txBody>
      </p:sp>
      <p:sp>
        <p:nvSpPr>
          <p:cNvPr id="3" name="Content Placeholder 2">
            <a:extLst>
              <a:ext uri="{FF2B5EF4-FFF2-40B4-BE49-F238E27FC236}">
                <a16:creationId xmlns:a16="http://schemas.microsoft.com/office/drawing/2014/main" id="{BA471757-62A2-AD42-1927-82036E044E8E}"/>
              </a:ext>
            </a:extLst>
          </p:cNvPr>
          <p:cNvSpPr>
            <a:spLocks noGrp="1"/>
          </p:cNvSpPr>
          <p:nvPr>
            <p:ph idx="1"/>
          </p:nvPr>
        </p:nvSpPr>
        <p:spPr/>
        <p:txBody>
          <a:bodyPr/>
          <a:lstStyle/>
          <a:p>
            <a:pPr fontAlgn="base"/>
            <a:r>
              <a:rPr lang="en-US" dirty="0"/>
              <a:t>What is the </a:t>
            </a:r>
            <a:r>
              <a:rPr lang="en-US" sz="2400" b="1" dirty="0"/>
              <a:t>D</a:t>
            </a:r>
            <a:r>
              <a:rPr lang="en-US" sz="2400" dirty="0"/>
              <a:t>ata </a:t>
            </a:r>
            <a:r>
              <a:rPr lang="en-US" sz="2400" b="1" dirty="0"/>
              <a:t>A</a:t>
            </a:r>
            <a:r>
              <a:rPr lang="en-US" sz="2400" dirty="0"/>
              <a:t>nalysis </a:t>
            </a:r>
            <a:r>
              <a:rPr lang="en-US" sz="2400" dirty="0" err="1"/>
              <a:t>e</a:t>
            </a:r>
            <a:r>
              <a:rPr lang="en-US" sz="2400" b="1" dirty="0" err="1"/>
              <a:t>X</a:t>
            </a:r>
            <a:r>
              <a:rPr lang="en-US" sz="2400" dirty="0" err="1"/>
              <a:t>pression</a:t>
            </a:r>
            <a:r>
              <a:rPr lang="en-US" sz="2400" dirty="0"/>
              <a:t> (DAX) language</a:t>
            </a:r>
            <a:r>
              <a:rPr lang="en-US" dirty="0"/>
              <a:t>?</a:t>
            </a:r>
          </a:p>
          <a:p>
            <a:pPr marL="578358" lvl="1" indent="-285750" fontAlgn="base"/>
            <a:r>
              <a:rPr lang="en-US" dirty="0"/>
              <a:t>DAX is the common language used by SQL Server Analysis Services Tabular, Power BI, and Power Pivot in Excel</a:t>
            </a:r>
          </a:p>
          <a:p>
            <a:pPr marL="578358" lvl="1" indent="-285750" fontAlgn="base"/>
            <a:r>
              <a:rPr lang="en-US" dirty="0"/>
              <a:t>DAX is the </a:t>
            </a:r>
            <a:r>
              <a:rPr lang="en-US" b="1" dirty="0"/>
              <a:t>analytical engine </a:t>
            </a:r>
            <a:r>
              <a:rPr lang="en-US" dirty="0"/>
              <a:t>in Power BI</a:t>
            </a:r>
          </a:p>
          <a:p>
            <a:pPr marL="578358" lvl="1" indent="-285750" fontAlgn="base"/>
            <a:r>
              <a:rPr lang="en-US" dirty="0"/>
              <a:t>it is used once the data is loaded to create custom columns and tables (data) or measures (functions)</a:t>
            </a:r>
          </a:p>
          <a:p>
            <a:pPr marL="578358" lvl="1" indent="-285750" fontAlgn="base"/>
            <a:r>
              <a:rPr lang="en-US" dirty="0"/>
              <a:t>it has some similarities to Excel functions, but much more powerful in general</a:t>
            </a:r>
          </a:p>
        </p:txBody>
      </p:sp>
      <p:sp>
        <p:nvSpPr>
          <p:cNvPr id="4" name="Slide Number Placeholder 3">
            <a:extLst>
              <a:ext uri="{FF2B5EF4-FFF2-40B4-BE49-F238E27FC236}">
                <a16:creationId xmlns:a16="http://schemas.microsoft.com/office/drawing/2014/main" id="{5375FD6C-BD13-EB55-2C04-2BA3D785A48C}"/>
              </a:ext>
            </a:extLst>
          </p:cNvPr>
          <p:cNvSpPr>
            <a:spLocks noGrp="1"/>
          </p:cNvSpPr>
          <p:nvPr>
            <p:ph type="sldNum" sz="quarter" idx="4"/>
          </p:nvPr>
        </p:nvSpPr>
        <p:spPr/>
        <p:txBody>
          <a:bodyPr/>
          <a:lstStyle/>
          <a:p>
            <a:fld id="{4D63F5A6-AD82-4E1E-87F7-CE90DE510401}" type="slidenum">
              <a:rPr lang="en-CA" smtClean="0"/>
              <a:pPr/>
              <a:t>44</a:t>
            </a:fld>
            <a:endParaRPr lang="en-CA" dirty="0"/>
          </a:p>
        </p:txBody>
      </p:sp>
      <p:sp>
        <p:nvSpPr>
          <p:cNvPr id="5" name="Date Placeholder 4">
            <a:extLst>
              <a:ext uri="{FF2B5EF4-FFF2-40B4-BE49-F238E27FC236}">
                <a16:creationId xmlns:a16="http://schemas.microsoft.com/office/drawing/2014/main" id="{11133F91-9216-5762-EF24-64CB6CE62A10}"/>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732918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normAutofit/>
          </a:bodyPr>
          <a:lstStyle/>
          <a:p>
            <a:r>
              <a:rPr lang="en-US" sz="4400" dirty="0"/>
              <a:t>12. Create Calculated Measures (ID/PA)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GB" b="1" dirty="0"/>
              <a:t>Measures</a:t>
            </a:r>
            <a:r>
              <a:rPr lang="en-GB" dirty="0"/>
              <a:t> are introduced when we want to focus on a column’s </a:t>
            </a:r>
            <a:r>
              <a:rPr lang="en-GB" b="1" dirty="0"/>
              <a:t>categories</a:t>
            </a:r>
            <a:r>
              <a:rPr lang="en-GB" dirty="0"/>
              <a:t>. </a:t>
            </a:r>
          </a:p>
          <a:p>
            <a:r>
              <a:rPr lang="en-GB" dirty="0"/>
              <a:t>For instance, we might want to create charts that focus on the various “Item Amount” categories : </a:t>
            </a:r>
          </a:p>
          <a:p>
            <a:pPr lvl="1"/>
            <a:r>
              <a:rPr lang="en-GB" dirty="0"/>
              <a:t>Total Major Capital</a:t>
            </a:r>
          </a:p>
          <a:p>
            <a:pPr lvl="1"/>
            <a:r>
              <a:rPr lang="en-GB" dirty="0"/>
              <a:t>Total Minor Capital</a:t>
            </a:r>
          </a:p>
          <a:p>
            <a:pPr lvl="1"/>
            <a:r>
              <a:rPr lang="en-GB" dirty="0"/>
              <a:t>Total Operations and Management</a:t>
            </a:r>
          </a:p>
          <a:p>
            <a:pPr lvl="1"/>
            <a:r>
              <a:rPr lang="en-GB" dirty="0"/>
              <a:t>Total Salary</a:t>
            </a:r>
          </a:p>
          <a:p>
            <a:r>
              <a:rPr lang="en-GB" dirty="0"/>
              <a:t>(see detailed instructions, pp. 2-3)</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45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666128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CFF93A1-F55C-5153-DDBE-7EEC3AD0EC59}"/>
              </a:ext>
            </a:extLst>
          </p:cNvPr>
          <p:cNvSpPr>
            <a:spLocks noGrp="1"/>
          </p:cNvSpPr>
          <p:nvPr>
            <p:ph type="title"/>
          </p:nvPr>
        </p:nvSpPr>
        <p:spPr>
          <a:xfrm>
            <a:off x="1097279" y="286603"/>
            <a:ext cx="10803367" cy="1450757"/>
          </a:xfrm>
        </p:spPr>
        <p:txBody>
          <a:bodyPr/>
          <a:lstStyle/>
          <a:p>
            <a:r>
              <a:rPr lang="en-US" dirty="0"/>
              <a:t>13. Make and Format a Donut Chart (ID)</a:t>
            </a:r>
          </a:p>
        </p:txBody>
      </p:sp>
      <p:sp>
        <p:nvSpPr>
          <p:cNvPr id="7" name="Content Placeholder 6">
            <a:extLst>
              <a:ext uri="{FF2B5EF4-FFF2-40B4-BE49-F238E27FC236}">
                <a16:creationId xmlns:a16="http://schemas.microsoft.com/office/drawing/2014/main" id="{5323FB5C-4D8E-8F05-64F3-17FC5EE3E81B}"/>
              </a:ext>
            </a:extLst>
          </p:cNvPr>
          <p:cNvSpPr>
            <a:spLocks noGrp="1"/>
          </p:cNvSpPr>
          <p:nvPr>
            <p:ph sz="half" idx="1"/>
          </p:nvPr>
        </p:nvSpPr>
        <p:spPr/>
        <p:txBody>
          <a:bodyPr/>
          <a:lstStyle/>
          <a:p>
            <a:r>
              <a:rPr lang="en-GB" dirty="0"/>
              <a:t>We can now achieve the same </a:t>
            </a:r>
            <a:r>
              <a:rPr lang="en-GB" b="1" dirty="0"/>
              <a:t>donut chart</a:t>
            </a:r>
            <a:r>
              <a:rPr lang="en-GB" dirty="0"/>
              <a:t> as we had obtained when dragging “Journal Voucher Type Code” onto the “Legend” field.</a:t>
            </a:r>
          </a:p>
          <a:p>
            <a:r>
              <a:rPr lang="en-GB" dirty="0"/>
              <a:t>The difference is that we can now re-order the categories as needed and use them for new measures/columns (see detailed instructions, p. 3).</a:t>
            </a:r>
            <a:endParaRPr lang="en-US" dirty="0"/>
          </a:p>
        </p:txBody>
      </p:sp>
      <p:pic>
        <p:nvPicPr>
          <p:cNvPr id="10" name="Content Placeholder 9">
            <a:extLst>
              <a:ext uri="{FF2B5EF4-FFF2-40B4-BE49-F238E27FC236}">
                <a16:creationId xmlns:a16="http://schemas.microsoft.com/office/drawing/2014/main" id="{881C23D3-6653-66C9-238F-065F1BEB19D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522169" y="2471318"/>
            <a:ext cx="5241976" cy="2649323"/>
          </a:xfrm>
        </p:spPr>
      </p:pic>
      <p:sp>
        <p:nvSpPr>
          <p:cNvPr id="4" name="Slide Number Placeholder 4">
            <a:extLst>
              <a:ext uri="{FF2B5EF4-FFF2-40B4-BE49-F238E27FC236}">
                <a16:creationId xmlns:a16="http://schemas.microsoft.com/office/drawing/2014/main" id="{86050C12-87D7-E365-8095-4A695844AB7D}"/>
              </a:ext>
            </a:extLst>
          </p:cNvPr>
          <p:cNvSpPr>
            <a:spLocks noGrp="1"/>
          </p:cNvSpPr>
          <p:nvPr>
            <p:ph type="sldNum" sz="quarter" idx="4"/>
          </p:nvPr>
        </p:nvSpPr>
        <p:spPr/>
        <p:txBody>
          <a:bodyPr/>
          <a:lstStyle/>
          <a:p>
            <a:fld id="{4D63F5A6-AD82-4E1E-87F7-CE90DE510401}" type="slidenum">
              <a:rPr lang="en-CA" smtClean="0"/>
              <a:pPr/>
              <a:t>46</a:t>
            </a:fld>
            <a:endParaRPr lang="en-CA" dirty="0"/>
          </a:p>
        </p:txBody>
      </p:sp>
      <p:sp>
        <p:nvSpPr>
          <p:cNvPr id="5" name="Date Placeholder 4">
            <a:extLst>
              <a:ext uri="{FF2B5EF4-FFF2-40B4-BE49-F238E27FC236}">
                <a16:creationId xmlns:a16="http://schemas.microsoft.com/office/drawing/2014/main" id="{0C098F49-0119-399F-C8E6-59A60243038F}"/>
              </a:ext>
            </a:extLst>
          </p:cNvPr>
          <p:cNvSpPr txBox="1">
            <a:spLocks/>
          </p:cNvSpPr>
          <p:nvPr/>
        </p:nvSpPr>
        <p:spPr>
          <a:xfrm>
            <a:off x="1097280" y="6447427"/>
            <a:ext cx="3779520" cy="365125"/>
          </a:xfrm>
          <a:prstGeom prst="rect">
            <a:avLst/>
          </a:prstGeom>
        </p:spPr>
        <p:txBody>
          <a:bodyPr vert="horz" lIns="91440" tIns="45720" rIns="91440" bIns="45720" rtlCol="0" anchor="ctr"/>
          <a:lstStyle>
            <a:defPPr>
              <a:defRPr lang="en-US"/>
            </a:defPPr>
            <a:lvl1pPr>
              <a:defRPr sz="1400">
                <a:solidFill>
                  <a:srgbClr val="FFFFFF"/>
                </a:solidFill>
                <a:latin typeface="Dagny OT" panose="020B0504020201020104" pitchFamily="34" charset="0"/>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dirty="0"/>
              <a:t>POWER BI FOR BEGINNERS</a:t>
            </a:r>
          </a:p>
        </p:txBody>
      </p:sp>
    </p:spTree>
    <p:extLst>
      <p:ext uri="{BB962C8B-B14F-4D97-AF65-F5344CB8AC3E}">
        <p14:creationId xmlns:p14="http://schemas.microsoft.com/office/powerpoint/2010/main" val="3146084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659932" cy="1450757"/>
          </a:xfrm>
        </p:spPr>
        <p:txBody>
          <a:bodyPr>
            <a:normAutofit/>
          </a:bodyPr>
          <a:lstStyle/>
          <a:p>
            <a:r>
              <a:rPr lang="en-US" sz="4400" dirty="0"/>
              <a:t>14. Make and Format a </a:t>
            </a:r>
            <a:r>
              <a:rPr lang="en-US" sz="4400" dirty="0" err="1"/>
              <a:t>Treemap</a:t>
            </a:r>
            <a:r>
              <a:rPr lang="en-US" sz="4400" dirty="0"/>
              <a:t> Chart (BS)</a:t>
            </a:r>
          </a:p>
        </p:txBody>
      </p:sp>
      <p:sp>
        <p:nvSpPr>
          <p:cNvPr id="6" name="Content Placeholder 5">
            <a:extLst>
              <a:ext uri="{FF2B5EF4-FFF2-40B4-BE49-F238E27FC236}">
                <a16:creationId xmlns:a16="http://schemas.microsoft.com/office/drawing/2014/main" id="{1A2DB72A-B9CD-DA50-1995-AC54FCE9D00D}"/>
              </a:ext>
            </a:extLst>
          </p:cNvPr>
          <p:cNvSpPr>
            <a:spLocks noGrp="1"/>
          </p:cNvSpPr>
          <p:nvPr>
            <p:ph sz="half" idx="1"/>
          </p:nvPr>
        </p:nvSpPr>
        <p:spPr>
          <a:xfrm>
            <a:off x="923366" y="2000518"/>
            <a:ext cx="5271246" cy="3868576"/>
          </a:xfrm>
        </p:spPr>
        <p:txBody>
          <a:bodyPr/>
          <a:lstStyle/>
          <a:p>
            <a:r>
              <a:rPr lang="en-GB" dirty="0"/>
              <a:t>We can play around with the charts to get a better understanding of the data.</a:t>
            </a:r>
          </a:p>
          <a:p>
            <a:r>
              <a:rPr lang="en-GB" dirty="0"/>
              <a:t>For instance, we could create a </a:t>
            </a:r>
            <a:r>
              <a:rPr lang="en-GB" b="1" dirty="0" err="1"/>
              <a:t>treemap</a:t>
            </a:r>
            <a:r>
              <a:rPr lang="en-GB" dirty="0"/>
              <a:t> showing the sum of “Item Amount” transactions by director.  </a:t>
            </a:r>
            <a:endParaRPr lang="en-CA" dirty="0"/>
          </a:p>
        </p:txBody>
      </p:sp>
      <p:pic>
        <p:nvPicPr>
          <p:cNvPr id="9" name="Content Placeholder 8" descr="Chart, treemap chart&#10;&#10;Description automatically generated">
            <a:extLst>
              <a:ext uri="{FF2B5EF4-FFF2-40B4-BE49-F238E27FC236}">
                <a16:creationId xmlns:a16="http://schemas.microsoft.com/office/drawing/2014/main" id="{11B659E1-B890-9759-F65C-CD41BAE2D9D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2081" y="2208944"/>
            <a:ext cx="5716081" cy="320040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47</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0049992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15. </a:t>
            </a:r>
            <a:r>
              <a:rPr lang="en-CA" dirty="0"/>
              <a:t>Create a Calculated Measure (BS)</a:t>
            </a:r>
            <a:endParaRPr lang="en-US" dirty="0"/>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It could also be handy to have a way to report the large transaction values as multiple of 1000$. </a:t>
            </a:r>
          </a:p>
          <a:p>
            <a:r>
              <a:rPr lang="en-US" dirty="0"/>
              <a:t>We created a </a:t>
            </a:r>
            <a:r>
              <a:rPr lang="en-US" b="1" dirty="0"/>
              <a:t>calculated measure</a:t>
            </a:r>
            <a:r>
              <a:rPr lang="en-US" dirty="0"/>
              <a:t> that does so: “Item Amount $k Measure”.</a:t>
            </a:r>
          </a:p>
          <a:p>
            <a:r>
              <a:rPr lang="en-US" dirty="0"/>
              <a:t>We will discuss measures further in a little while.</a:t>
            </a:r>
          </a:p>
          <a:p>
            <a:r>
              <a:rPr lang="en-CA" dirty="0"/>
              <a:t>We create a new page for the dashboard, called “Evaluation 2”, and we place a page filter on it to ensure that we are only using 2018 transactions.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48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296039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16.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2.pbix</a:t>
            </a:r>
            <a:r>
              <a:rPr lang="en-US" dirty="0"/>
              <a:t> (tasks 1-5, 8-10, 12-15).</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49</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246473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dirty="0"/>
              <a:t>Course Material</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oAutofit/>
          </a:bodyPr>
          <a:lstStyle/>
          <a:p>
            <a:pPr indent="-45720">
              <a:lnSpc>
                <a:spcPct val="100000"/>
              </a:lnSpc>
              <a:spcAft>
                <a:spcPts val="100"/>
              </a:spcAft>
            </a:pPr>
            <a:r>
              <a:rPr lang="en-US" b="1" dirty="0">
                <a:ea typeface="Helvetica Light" charset="0"/>
                <a:cs typeface="Helvetica Light" charset="0"/>
              </a:rPr>
              <a:t>Course Webpage:</a:t>
            </a:r>
          </a:p>
          <a:p>
            <a:pPr indent="-45720" algn="ctr">
              <a:lnSpc>
                <a:spcPct val="100000"/>
              </a:lnSpc>
              <a:spcAft>
                <a:spcPts val="100"/>
              </a:spcAft>
            </a:pPr>
            <a:r>
              <a:rPr lang="en-US" dirty="0">
                <a:solidFill>
                  <a:schemeClr val="tx1"/>
                </a:solidFill>
                <a:ea typeface="Helvetica Light" charset="0"/>
                <a:cs typeface="Helvetica Light" charset="0"/>
                <a:hlinkClick r:id="rId2"/>
              </a:rPr>
              <a:t>https://data-action-lab.com/pbifb</a:t>
            </a:r>
            <a:endParaRPr lang="en-US" b="1" dirty="0">
              <a:solidFill>
                <a:schemeClr val="tx1"/>
              </a:solidFill>
              <a:ea typeface="Helvetica Light" charset="0"/>
              <a:cs typeface="Helvetica Light" charset="0"/>
            </a:endParaRPr>
          </a:p>
          <a:p>
            <a:pPr indent="-45720">
              <a:lnSpc>
                <a:spcPct val="100000"/>
              </a:lnSpc>
              <a:spcAft>
                <a:spcPts val="100"/>
              </a:spcAft>
            </a:pPr>
            <a:endParaRPr lang="en-US" sz="500" b="1" dirty="0">
              <a:ea typeface="Helvetica Light" charset="0"/>
              <a:cs typeface="Helvetica Light" charset="0"/>
            </a:endParaRPr>
          </a:p>
          <a:p>
            <a:pPr indent="-45720">
              <a:lnSpc>
                <a:spcPct val="100000"/>
              </a:lnSpc>
              <a:spcAft>
                <a:spcPts val="100"/>
              </a:spcAft>
            </a:pPr>
            <a:r>
              <a:rPr lang="en-US" b="1" dirty="0">
                <a:ea typeface="Helvetica Light" charset="0"/>
                <a:cs typeface="Helvetica Light" charset="0"/>
              </a:rPr>
              <a:t>Contact Info: </a:t>
            </a:r>
          </a:p>
          <a:p>
            <a:pPr indent="-45720" algn="ctr">
              <a:lnSpc>
                <a:spcPct val="100000"/>
              </a:lnSpc>
              <a:spcAft>
                <a:spcPts val="100"/>
              </a:spcAft>
            </a:pPr>
            <a:r>
              <a:rPr lang="en-US" dirty="0">
                <a:solidFill>
                  <a:schemeClr val="tx1"/>
                </a:solidFill>
                <a:hlinkClick r:id="rId3"/>
              </a:rPr>
              <a:t>pboily@uottawa.ca</a:t>
            </a:r>
            <a:r>
              <a:rPr lang="en-US" b="1" dirty="0">
                <a:solidFill>
                  <a:schemeClr val="tx1"/>
                </a:solidFill>
              </a:rPr>
              <a:t> </a:t>
            </a:r>
            <a:r>
              <a:rPr lang="en-US" dirty="0">
                <a:solidFill>
                  <a:schemeClr val="tx1"/>
                </a:solidFill>
                <a:hlinkClick r:id="rId4"/>
              </a:rPr>
              <a:t>tshaeen@sysabee.com</a:t>
            </a:r>
            <a:r>
              <a:rPr lang="en-US" dirty="0">
                <a:solidFill>
                  <a:schemeClr val="tx1"/>
                </a:solidFill>
              </a:rPr>
              <a:t> </a:t>
            </a:r>
          </a:p>
        </p:txBody>
      </p:sp>
      <p:sp>
        <p:nvSpPr>
          <p:cNvPr id="8" name="Content Placeholder 7">
            <a:extLst>
              <a:ext uri="{FF2B5EF4-FFF2-40B4-BE49-F238E27FC236}">
                <a16:creationId xmlns:a16="http://schemas.microsoft.com/office/drawing/2014/main" id="{CB2E55E4-9A89-5A97-9A8F-DFB975A601BF}"/>
              </a:ext>
            </a:extLst>
          </p:cNvPr>
          <p:cNvSpPr>
            <a:spLocks noGrp="1"/>
          </p:cNvSpPr>
          <p:nvPr>
            <p:ph sz="half" idx="2"/>
          </p:nvPr>
        </p:nvSpPr>
        <p:spPr/>
        <p:txBody>
          <a:bodyPr/>
          <a:lstStyle/>
          <a:p>
            <a:r>
              <a:rPr lang="en-CA" b="1" dirty="0"/>
              <a:t>Data Visualization Course Notes:</a:t>
            </a:r>
          </a:p>
          <a:p>
            <a:pPr algn="ctr"/>
            <a:r>
              <a:rPr lang="en-CA" dirty="0">
                <a:hlinkClick r:id="rId5"/>
              </a:rPr>
              <a:t>https://www.practicedataviz.com</a:t>
            </a:r>
            <a:r>
              <a:rPr lang="en-CA" dirty="0"/>
              <a:t> </a:t>
            </a:r>
            <a:endParaRPr lang="en-CA" sz="500" b="1" dirty="0"/>
          </a:p>
          <a:p>
            <a:endParaRPr lang="en-US" sz="500" b="1" dirty="0"/>
          </a:p>
          <a:p>
            <a:r>
              <a:rPr lang="en-US" b="1" dirty="0"/>
              <a:t>Slack Workspace:</a:t>
            </a:r>
          </a:p>
          <a:p>
            <a:pPr algn="ctr"/>
            <a:r>
              <a:rPr lang="en-CA" dirty="0">
                <a:hlinkClick r:id="rId6"/>
              </a:rPr>
              <a:t>https://dspdi.slack.com</a:t>
            </a:r>
            <a:r>
              <a:rPr lang="en-CA" b="1" dirty="0"/>
              <a:t> </a:t>
            </a:r>
          </a:p>
        </p:txBody>
      </p:sp>
      <p:sp>
        <p:nvSpPr>
          <p:cNvPr id="13" name="Slide Number Placeholder 5">
            <a:extLst>
              <a:ext uri="{FF2B5EF4-FFF2-40B4-BE49-F238E27FC236}">
                <a16:creationId xmlns:a16="http://schemas.microsoft.com/office/drawing/2014/main" id="{385A21FC-0F47-AD13-EBB3-38330427CC08}"/>
              </a:ext>
            </a:extLst>
          </p:cNvPr>
          <p:cNvSpPr>
            <a:spLocks noGrp="1"/>
          </p:cNvSpPr>
          <p:nvPr>
            <p:ph type="sldNum" sz="quarter" idx="4"/>
          </p:nvPr>
        </p:nvSpPr>
        <p:spPr/>
        <p:txBody>
          <a:bodyPr/>
          <a:lstStyle/>
          <a:p>
            <a:fld id="{4D63F5A6-AD82-4E1E-87F7-CE90DE510401}" type="slidenum">
              <a:rPr lang="en-CA" smtClean="0"/>
              <a:pPr/>
              <a:t>5</a:t>
            </a:fld>
            <a:endParaRPr lang="en-CA" dirty="0"/>
          </a:p>
        </p:txBody>
      </p:sp>
      <p:sp>
        <p:nvSpPr>
          <p:cNvPr id="15" name="Date Placeholder 13">
            <a:extLst>
              <a:ext uri="{FF2B5EF4-FFF2-40B4-BE49-F238E27FC236}">
                <a16:creationId xmlns:a16="http://schemas.microsoft.com/office/drawing/2014/main" id="{0535040C-ED19-FA21-4153-3025696FFF57}"/>
              </a:ext>
            </a:extLst>
          </p:cNvPr>
          <p:cNvSpPr>
            <a:spLocks noGrp="1"/>
          </p:cNvSpPr>
          <p:nvPr>
            <p:ph type="dt" sz="half" idx="10"/>
          </p:nvPr>
        </p:nvSpPr>
        <p:spPr>
          <a:xfrm>
            <a:off x="1097280" y="6447427"/>
            <a:ext cx="3779520" cy="365125"/>
          </a:xfrm>
        </p:spPr>
        <p:txBody>
          <a:bodyPr/>
          <a:lstStyle/>
          <a:p>
            <a:r>
              <a:rPr lang="en-CA"/>
              <a:t>POWER BI FOR BEGINNERS</a:t>
            </a:r>
            <a:endParaRPr lang="en-CA" dirty="0"/>
          </a:p>
        </p:txBody>
      </p:sp>
    </p:spTree>
    <p:extLst>
      <p:ext uri="{BB962C8B-B14F-4D97-AF65-F5344CB8AC3E}">
        <p14:creationId xmlns:p14="http://schemas.microsoft.com/office/powerpoint/2010/main" val="7043515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pPr marR="0" algn="l" rtl="0"/>
            <a:r>
              <a:rPr lang="en-US" dirty="0"/>
              <a:t>17. </a:t>
            </a:r>
            <a:r>
              <a:rPr lang="en-CA" dirty="0"/>
              <a:t>Create a Calculated Column (BS)</a:t>
            </a:r>
            <a:endParaRPr lang="en-US" dirty="0"/>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We can also act on the entire column to create a </a:t>
            </a:r>
            <a:r>
              <a:rPr lang="en-US" b="1" dirty="0"/>
              <a:t>new column</a:t>
            </a:r>
            <a:r>
              <a:rPr lang="en-US" dirty="0"/>
              <a:t>: we will do so with the same intent as the previous measure, “Item Amount $k”.</a:t>
            </a:r>
          </a:p>
          <a:p>
            <a:r>
              <a:rPr lang="en-US" dirty="0"/>
              <a:t>Note that:</a:t>
            </a:r>
          </a:p>
          <a:p>
            <a:pPr lvl="1"/>
            <a:r>
              <a:rPr lang="en-US" dirty="0"/>
              <a:t>“Item Amount $k Measure” is a </a:t>
            </a:r>
            <a:r>
              <a:rPr lang="en-US" b="1" dirty="0"/>
              <a:t>measure</a:t>
            </a:r>
            <a:r>
              <a:rPr lang="en-US" dirty="0"/>
              <a:t> residing in the “_Measures” table </a:t>
            </a:r>
          </a:p>
          <a:p>
            <a:pPr lvl="1"/>
            <a:r>
              <a:rPr lang="en-US" dirty="0"/>
              <a:t>“Item Amount $k” is a </a:t>
            </a:r>
            <a:r>
              <a:rPr lang="en-US" b="1" dirty="0"/>
              <a:t>column</a:t>
            </a:r>
            <a:r>
              <a:rPr lang="en-US" dirty="0"/>
              <a:t> residing in the “Accounting Transactions” table</a:t>
            </a:r>
          </a:p>
          <a:p>
            <a:r>
              <a:rPr lang="en-US" dirty="0"/>
              <a:t>While they ostensibly relate to the same idea (and are both calculated using DAX formulas), they are emphatically </a:t>
            </a:r>
            <a:r>
              <a:rPr lang="en-US" b="1" dirty="0"/>
              <a:t>different Power BI entities </a:t>
            </a:r>
            <a:r>
              <a:rPr lang="en-US" dirty="0"/>
              <a:t>(more on this later). </a:t>
            </a:r>
          </a:p>
          <a:p>
            <a:pPr marL="201168" lvl="1" indent="0">
              <a:buNone/>
            </a:pPr>
            <a:endParaRPr lang="en-US" dirty="0"/>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50</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279150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18. Format Decimal Places (BS)</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Power BI can format the data once it enters the model. </a:t>
            </a:r>
          </a:p>
          <a:p>
            <a:r>
              <a:rPr lang="en-US" dirty="0"/>
              <a:t>For instance, we can </a:t>
            </a:r>
            <a:r>
              <a:rPr lang="en-US" b="1" dirty="0"/>
              <a:t>format</a:t>
            </a:r>
            <a:r>
              <a:rPr lang="en-US" dirty="0"/>
              <a:t> the original “Item Amount” column and the calculated column “Item Amount $k” (from the “Accounting Transactions” table) so that they are displayed with 2 </a:t>
            </a:r>
            <a:r>
              <a:rPr lang="en-US" b="1" dirty="0"/>
              <a:t>decimal places</a:t>
            </a:r>
            <a:r>
              <a:rPr lang="en-US" dirty="0"/>
              <a:t>.</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914178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158059" cy="1450757"/>
          </a:xfrm>
        </p:spPr>
        <p:txBody>
          <a:bodyPr/>
          <a:lstStyle/>
          <a:p>
            <a:r>
              <a:rPr lang="en-US" dirty="0"/>
              <a:t>19. Make and Format </a:t>
            </a:r>
            <a:br>
              <a:rPr lang="en-US" dirty="0"/>
            </a:br>
            <a:r>
              <a:rPr lang="en-US" dirty="0"/>
              <a:t>a Bar Chart (BS)</a:t>
            </a:r>
          </a:p>
        </p:txBody>
      </p:sp>
      <p:sp>
        <p:nvSpPr>
          <p:cNvPr id="6" name="Content Placeholder 5">
            <a:extLst>
              <a:ext uri="{FF2B5EF4-FFF2-40B4-BE49-F238E27FC236}">
                <a16:creationId xmlns:a16="http://schemas.microsoft.com/office/drawing/2014/main" id="{59607E7D-DF5F-16D9-DADB-20B86B76B463}"/>
              </a:ext>
            </a:extLst>
          </p:cNvPr>
          <p:cNvSpPr>
            <a:spLocks noGrp="1"/>
          </p:cNvSpPr>
          <p:nvPr>
            <p:ph sz="half" idx="1"/>
          </p:nvPr>
        </p:nvSpPr>
        <p:spPr>
          <a:xfrm>
            <a:off x="1097278" y="2000518"/>
            <a:ext cx="5673392" cy="3868576"/>
          </a:xfrm>
        </p:spPr>
        <p:txBody>
          <a:bodyPr/>
          <a:lstStyle/>
          <a:p>
            <a:r>
              <a:rPr lang="en-CA" dirty="0"/>
              <a:t>We create a </a:t>
            </a:r>
            <a:r>
              <a:rPr lang="en-CA" b="1" dirty="0"/>
              <a:t>bar chart</a:t>
            </a:r>
            <a:r>
              <a:rPr lang="en-CA" dirty="0"/>
              <a:t> showing the sum of “Item Amount $k” for each director.  </a:t>
            </a:r>
          </a:p>
          <a:p>
            <a:r>
              <a:rPr lang="en-CA" dirty="0"/>
              <a:t>This is equivalent to the </a:t>
            </a:r>
            <a:r>
              <a:rPr lang="en-CA" dirty="0" err="1"/>
              <a:t>treemap</a:t>
            </a:r>
            <a:r>
              <a:rPr lang="en-CA" dirty="0"/>
              <a:t> chart of task 14 (except that the amounts are in 1000$ of dollars).</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38A0E44E-CF47-3A0C-C6D2-6CFD4845DC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69418" y="286603"/>
            <a:ext cx="3285229" cy="568726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52</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pic>
        <p:nvPicPr>
          <p:cNvPr id="7" name="Picture 6">
            <a:extLst>
              <a:ext uri="{FF2B5EF4-FFF2-40B4-BE49-F238E27FC236}">
                <a16:creationId xmlns:a16="http://schemas.microsoft.com/office/drawing/2014/main" id="{5C73DE6C-E263-0CD3-B83B-742041688CCE}"/>
              </a:ext>
            </a:extLst>
          </p:cNvPr>
          <p:cNvPicPr>
            <a:picLocks noChangeAspect="1"/>
          </p:cNvPicPr>
          <p:nvPr/>
        </p:nvPicPr>
        <p:blipFill>
          <a:blip r:embed="rId3"/>
          <a:stretch>
            <a:fillRect/>
          </a:stretch>
        </p:blipFill>
        <p:spPr>
          <a:xfrm>
            <a:off x="8100733" y="5654890"/>
            <a:ext cx="2753914" cy="365126"/>
          </a:xfrm>
          <a:prstGeom prst="rect">
            <a:avLst/>
          </a:prstGeom>
        </p:spPr>
      </p:pic>
    </p:spTree>
    <p:extLst>
      <p:ext uri="{BB962C8B-B14F-4D97-AF65-F5344CB8AC3E}">
        <p14:creationId xmlns:p14="http://schemas.microsoft.com/office/powerpoint/2010/main" val="3188021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32012" cy="1450757"/>
          </a:xfrm>
        </p:spPr>
        <p:txBody>
          <a:bodyPr/>
          <a:lstStyle/>
          <a:p>
            <a:r>
              <a:rPr lang="en-US" dirty="0"/>
              <a:t>20. Make and Format a Line Chart (PA)</a:t>
            </a:r>
          </a:p>
        </p:txBody>
      </p:sp>
      <p:sp>
        <p:nvSpPr>
          <p:cNvPr id="6" name="Content Placeholder 5">
            <a:extLst>
              <a:ext uri="{FF2B5EF4-FFF2-40B4-BE49-F238E27FC236}">
                <a16:creationId xmlns:a16="http://schemas.microsoft.com/office/drawing/2014/main" id="{6D13C66B-C4E5-5BF0-17BF-92B25B122F28}"/>
              </a:ext>
            </a:extLst>
          </p:cNvPr>
          <p:cNvSpPr>
            <a:spLocks noGrp="1"/>
          </p:cNvSpPr>
          <p:nvPr>
            <p:ph sz="half" idx="1"/>
          </p:nvPr>
        </p:nvSpPr>
        <p:spPr>
          <a:xfrm>
            <a:off x="1097278" y="2000518"/>
            <a:ext cx="5204910" cy="3868576"/>
          </a:xfrm>
        </p:spPr>
        <p:txBody>
          <a:bodyPr>
            <a:normAutofit lnSpcReduction="10000"/>
          </a:bodyPr>
          <a:lstStyle/>
          <a:p>
            <a:r>
              <a:rPr lang="en-CA" dirty="0"/>
              <a:t>For some variables (dates, geography), we can create </a:t>
            </a:r>
            <a:r>
              <a:rPr lang="en-CA" b="1" dirty="0"/>
              <a:t>hierarchies</a:t>
            </a:r>
            <a:r>
              <a:rPr lang="en-CA" dirty="0"/>
              <a:t>.</a:t>
            </a:r>
          </a:p>
          <a:p>
            <a:r>
              <a:rPr lang="en-CA" dirty="0"/>
              <a:t>We use such hierarchies to create a </a:t>
            </a:r>
            <a:r>
              <a:rPr lang="en-CA" b="1" dirty="0"/>
              <a:t>line chart</a:t>
            </a:r>
            <a:r>
              <a:rPr lang="en-CA" dirty="0"/>
              <a:t> (see detailed instructions, p. 3). </a:t>
            </a:r>
          </a:p>
          <a:p>
            <a:r>
              <a:rPr lang="en-GB" dirty="0"/>
              <a:t>Take some time to play around with the hierarchies to drill down and up with the time series graph to become familiar with the concept.</a:t>
            </a:r>
            <a:endParaRPr lang="en-CA" dirty="0"/>
          </a:p>
        </p:txBody>
      </p:sp>
      <p:pic>
        <p:nvPicPr>
          <p:cNvPr id="9" name="Content Placeholder 8" descr="A picture containing chart&#10;&#10;Description automatically generated">
            <a:extLst>
              <a:ext uri="{FF2B5EF4-FFF2-40B4-BE49-F238E27FC236}">
                <a16:creationId xmlns:a16="http://schemas.microsoft.com/office/drawing/2014/main" id="{97D53818-FCFD-5530-2128-EE34F1BF5DD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0428" y="2701843"/>
            <a:ext cx="5458342" cy="2353804"/>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38020265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21. Create a Calculated Measure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There is a spike in the previous chart that seems like it would be worth exploring in more detail. </a:t>
            </a:r>
          </a:p>
          <a:p>
            <a:r>
              <a:rPr lang="en-US" dirty="0"/>
              <a:t>To do so, we create a </a:t>
            </a:r>
            <a:r>
              <a:rPr lang="en-US" b="1" dirty="0"/>
              <a:t>calculated measure</a:t>
            </a:r>
            <a:r>
              <a:rPr lang="en-US" dirty="0"/>
              <a:t> (built from two measures), the ratio of “Total Major Capital” to “Total Minor Capital”, denoted “Major Minor Ratio” (see detailed instructions, p. 3).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32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286486" cy="1450757"/>
          </a:xfrm>
        </p:spPr>
        <p:txBody>
          <a:bodyPr/>
          <a:lstStyle/>
          <a:p>
            <a:r>
              <a:rPr lang="en-US" dirty="0"/>
              <a:t>22. Make and Format a Line Chart (ID)</a:t>
            </a:r>
          </a:p>
        </p:txBody>
      </p:sp>
      <p:sp>
        <p:nvSpPr>
          <p:cNvPr id="6" name="Content Placeholder 5">
            <a:extLst>
              <a:ext uri="{FF2B5EF4-FFF2-40B4-BE49-F238E27FC236}">
                <a16:creationId xmlns:a16="http://schemas.microsoft.com/office/drawing/2014/main" id="{9950106E-92D8-EDB6-67DB-C34576DDA75F}"/>
              </a:ext>
            </a:extLst>
          </p:cNvPr>
          <p:cNvSpPr>
            <a:spLocks noGrp="1"/>
          </p:cNvSpPr>
          <p:nvPr>
            <p:ph sz="half" idx="1"/>
          </p:nvPr>
        </p:nvSpPr>
        <p:spPr>
          <a:xfrm>
            <a:off x="1097279" y="2000518"/>
            <a:ext cx="5034580" cy="3868576"/>
          </a:xfrm>
        </p:spPr>
        <p:txBody>
          <a:bodyPr/>
          <a:lstStyle/>
          <a:p>
            <a:r>
              <a:rPr lang="en-CA" dirty="0"/>
              <a:t>We create a new </a:t>
            </a:r>
            <a:r>
              <a:rPr lang="en-CA" b="1" dirty="0"/>
              <a:t>line chart</a:t>
            </a:r>
            <a:r>
              <a:rPr lang="en-CA" dirty="0"/>
              <a:t> displaying the “Major Minor Ratio” by Month, using the “Effective Date” hierarchy (see detailed instructions, p. 3).</a:t>
            </a:r>
          </a:p>
          <a:p>
            <a:r>
              <a:rPr lang="en-CA" dirty="0"/>
              <a:t>This “sombrero” shape is unexpected… might it be worth monitoring the situation further? </a:t>
            </a:r>
          </a:p>
        </p:txBody>
      </p:sp>
      <p:pic>
        <p:nvPicPr>
          <p:cNvPr id="9" name="Content Placeholder 8" descr="A picture containing text, sitting&#10;&#10;Description automatically generated">
            <a:extLst>
              <a:ext uri="{FF2B5EF4-FFF2-40B4-BE49-F238E27FC236}">
                <a16:creationId xmlns:a16="http://schemas.microsoft.com/office/drawing/2014/main" id="{AB3FB91C-A18A-99A3-7738-63914BC61EA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80912" y="2777157"/>
            <a:ext cx="5666506" cy="244015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2741724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23. Exploring the Data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56</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60886" y="1867233"/>
            <a:ext cx="7827378" cy="4380459"/>
          </a:xfrm>
        </p:spPr>
      </p:pic>
    </p:spTree>
    <p:extLst>
      <p:ext uri="{BB962C8B-B14F-4D97-AF65-F5344CB8AC3E}">
        <p14:creationId xmlns:p14="http://schemas.microsoft.com/office/powerpoint/2010/main" val="3857379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23. Exploring the Data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57</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60886" y="1853739"/>
            <a:ext cx="7827378" cy="4407448"/>
          </a:xfrm>
        </p:spPr>
      </p:pic>
    </p:spTree>
    <p:extLst>
      <p:ext uri="{BB962C8B-B14F-4D97-AF65-F5344CB8AC3E}">
        <p14:creationId xmlns:p14="http://schemas.microsoft.com/office/powerpoint/2010/main" val="435366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dirty="0"/>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dirty="0"/>
              <a:t>Data Exploration</a:t>
            </a:r>
            <a:endParaRPr lang="en-CA" sz="1200" dirty="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58</a:t>
            </a:fld>
            <a:endParaRPr lang="en-CA" dirty="0"/>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lnSpcReduction="10000"/>
          </a:bodyPr>
          <a:lstStyle/>
          <a:p>
            <a:pPr marL="457200" indent="-457200" algn="l">
              <a:buFont typeface="+mj-lt"/>
              <a:buAutoNum type="arabicPeriod"/>
            </a:pPr>
            <a:r>
              <a:rPr lang="en-CA" dirty="0"/>
              <a:t>Continue exploring the dashboard. Can you find anything interesting in the data? </a:t>
            </a:r>
          </a:p>
          <a:p>
            <a:pPr marL="457200" indent="-457200" algn="l">
              <a:buFont typeface="+mj-lt"/>
              <a:buAutoNum type="arabicPeriod"/>
            </a:pPr>
            <a:r>
              <a:rPr lang="en-CA" dirty="0"/>
              <a:t>Make and format the donut chart of task 13 using measures. </a:t>
            </a:r>
          </a:p>
          <a:p>
            <a:pPr marL="457200" indent="-457200" algn="l">
              <a:buFont typeface="+mj-lt"/>
              <a:buAutoNum type="arabicPeriod"/>
            </a:pPr>
            <a:r>
              <a:rPr lang="en-CA" dirty="0"/>
              <a:t>Make and format the </a:t>
            </a:r>
            <a:r>
              <a:rPr lang="en-CA" dirty="0" err="1"/>
              <a:t>treemap</a:t>
            </a:r>
            <a:r>
              <a:rPr lang="en-CA" dirty="0"/>
              <a:t> chart of task 14.</a:t>
            </a:r>
          </a:p>
          <a:p>
            <a:pPr marL="457200" indent="-457200" algn="l">
              <a:buFont typeface="+mj-lt"/>
              <a:buAutoNum type="arabicPeriod"/>
            </a:pPr>
            <a:r>
              <a:rPr lang="en-CA" dirty="0"/>
              <a:t>Create the calculated measure of task 15.</a:t>
            </a:r>
          </a:p>
          <a:p>
            <a:pPr marL="457200" indent="-457200" algn="l">
              <a:buFont typeface="+mj-lt"/>
              <a:buAutoNum type="arabicPeriod"/>
            </a:pPr>
            <a:r>
              <a:rPr lang="en-CA" dirty="0"/>
              <a:t>Create the calculated column of task 17.</a:t>
            </a:r>
          </a:p>
          <a:p>
            <a:pPr marL="457200" indent="-457200" algn="l">
              <a:buFont typeface="+mj-lt"/>
              <a:buAutoNum type="arabicPeriod"/>
            </a:pPr>
            <a:r>
              <a:rPr lang="en-CA" dirty="0"/>
              <a:t>Format to decimal places as in task 18.</a:t>
            </a:r>
          </a:p>
          <a:p>
            <a:pPr marL="457200" indent="-457200" algn="l">
              <a:buFont typeface="+mj-lt"/>
              <a:buAutoNum type="arabicPeriod"/>
            </a:pPr>
            <a:r>
              <a:rPr lang="en-CA" dirty="0"/>
              <a:t>Create new charts to help you explore the 2018 data.</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1097280" y="6447427"/>
            <a:ext cx="3834111"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400" dirty="0"/>
              <a:t>POWER BI FOR BEGINNERS</a:t>
            </a:r>
            <a:endParaRPr lang="en-CA" sz="1400" dirty="0"/>
          </a:p>
        </p:txBody>
      </p:sp>
    </p:spTree>
    <p:extLst>
      <p:ext uri="{BB962C8B-B14F-4D97-AF65-F5344CB8AC3E}">
        <p14:creationId xmlns:p14="http://schemas.microsoft.com/office/powerpoint/2010/main" val="1401886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a:xfrm>
            <a:off x="1097280" y="758952"/>
            <a:ext cx="10058400" cy="3566160"/>
          </a:xfrm>
        </p:spPr>
        <p:txBody>
          <a:bodyPr/>
          <a:lstStyle/>
          <a:p>
            <a:r>
              <a:rPr lang="en-CA" dirty="0"/>
              <a:t>IV. Situational Awareness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59</a:t>
            </a:fld>
            <a:endParaRPr lang="en-CA"/>
          </a:p>
        </p:txBody>
      </p:sp>
    </p:spTree>
    <p:extLst>
      <p:ext uri="{BB962C8B-B14F-4D97-AF65-F5344CB8AC3E}">
        <p14:creationId xmlns:p14="http://schemas.microsoft.com/office/powerpoint/2010/main" val="133640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dirty="0"/>
              <a:t>Course Description</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noAutofit/>
          </a:bodyPr>
          <a:lstStyle/>
          <a:p>
            <a:r>
              <a:rPr lang="en-CA" sz="2000" dirty="0"/>
              <a:t>Organizations have, and continue to accumulate, masses of data from multiple sources. This data, being largely unformatted, does not yield readily pertinent information. Microsoft tackled this issue by adding data analytics tools to their Microsoft Office 365 suite. </a:t>
            </a:r>
          </a:p>
          <a:p>
            <a:r>
              <a:rPr lang="en-CA" sz="2000" dirty="0"/>
              <a:t>Power BI, the latest addition to Office 365, enables users to aggregate and interpret massive data in a user-friendly environment. With this data visualization tool, analysts build custom data analysis and dashboards with scheduled automated updates: empowering managers’ decision making with accurate and intuitive real-time measures.</a:t>
            </a:r>
          </a:p>
          <a:p>
            <a:r>
              <a:rPr lang="en-CA" sz="2000" dirty="0"/>
              <a:t>This fast-paced introductory course to Microsoft’s Power BI application covers key concepts for delivering effective automated dashboards. This is a hands-on training session: participants learn Power BI’s functionalities as they build an interactive report. Best practices for data visualizations and dashboards are described and applied through examples.</a:t>
            </a:r>
          </a:p>
        </p:txBody>
      </p:sp>
      <p:sp>
        <p:nvSpPr>
          <p:cNvPr id="8" name="Slide Number Placeholder 5">
            <a:extLst>
              <a:ext uri="{FF2B5EF4-FFF2-40B4-BE49-F238E27FC236}">
                <a16:creationId xmlns:a16="http://schemas.microsoft.com/office/drawing/2014/main" id="{E3B2BA69-1499-64AB-C790-2A03C31FDC4B}"/>
              </a:ext>
            </a:extLst>
          </p:cNvPr>
          <p:cNvSpPr>
            <a:spLocks noGrp="1"/>
          </p:cNvSpPr>
          <p:nvPr>
            <p:ph type="sldNum" sz="quarter" idx="4"/>
          </p:nvPr>
        </p:nvSpPr>
        <p:spPr/>
        <p:txBody>
          <a:bodyPr/>
          <a:lstStyle/>
          <a:p>
            <a:fld id="{4D63F5A6-AD82-4E1E-87F7-CE90DE510401}" type="slidenum">
              <a:rPr lang="en-CA" smtClean="0"/>
              <a:t>6</a:t>
            </a:fld>
            <a:endParaRPr lang="en-CA"/>
          </a:p>
        </p:txBody>
      </p:sp>
      <p:sp>
        <p:nvSpPr>
          <p:cNvPr id="7" name="Date Placeholder 5">
            <a:extLst>
              <a:ext uri="{FF2B5EF4-FFF2-40B4-BE49-F238E27FC236}">
                <a16:creationId xmlns:a16="http://schemas.microsoft.com/office/drawing/2014/main" id="{86BF777E-8398-8AC3-23B5-C1066C6D45A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7771845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24. Dashboards (BN)</a:t>
            </a:r>
            <a:endParaRPr lang="en-US" sz="2400" dirty="0"/>
          </a:p>
        </p:txBody>
      </p:sp>
      <p:sp>
        <p:nvSpPr>
          <p:cNvPr id="3" name="Content Placeholder 2"/>
          <p:cNvSpPr>
            <a:spLocks noGrp="1"/>
          </p:cNvSpPr>
          <p:nvPr>
            <p:ph idx="1"/>
          </p:nvPr>
        </p:nvSpPr>
        <p:spPr/>
        <p:txBody>
          <a:bodyPr vert="horz" lIns="0" tIns="45720" rIns="0" bIns="45720" rtlCol="0" anchor="ctr">
            <a:normAutofit/>
          </a:bodyPr>
          <a:lstStyle/>
          <a:p>
            <a:r>
              <a:rPr lang="en-CA" dirty="0"/>
              <a:t>A </a:t>
            </a:r>
            <a:r>
              <a:rPr lang="en-CA" b="1" dirty="0"/>
              <a:t>dashboard</a:t>
            </a:r>
            <a:r>
              <a:rPr lang="en-CA" dirty="0"/>
              <a:t> is any visual display of data used to monitor conditions and/or facilitate understanding.</a:t>
            </a:r>
            <a:endParaRPr lang="en-CA" b="1" dirty="0"/>
          </a:p>
          <a:p>
            <a:r>
              <a:rPr lang="en-CA" b="1" dirty="0"/>
              <a:t>Examples: </a:t>
            </a:r>
          </a:p>
          <a:p>
            <a:pPr lvl="1"/>
            <a:r>
              <a:rPr lang="en-CA" dirty="0"/>
              <a:t>interactive display that allows people to explore motor insurance claims by city, province, driver age, etc. </a:t>
            </a:r>
          </a:p>
          <a:p>
            <a:pPr lvl="1"/>
            <a:r>
              <a:rPr lang="en-CA" dirty="0"/>
              <a:t>PDF showing key audit metrics that gets e-mailed to a Department’s DG on a weekly basis.</a:t>
            </a:r>
          </a:p>
          <a:p>
            <a:pPr lvl="1"/>
            <a:r>
              <a:rPr lang="en-CA" dirty="0"/>
              <a:t>wall-mounted screen that shows call centre statistics in real-time.</a:t>
            </a:r>
          </a:p>
          <a:p>
            <a:pPr lvl="1"/>
            <a:r>
              <a:rPr lang="en-CA" dirty="0"/>
              <a:t>mobile app that allow hospital administrators to review wait times on an hourly- and daily-basis for the current year and the previous year. </a:t>
            </a:r>
          </a:p>
        </p:txBody>
      </p:sp>
      <p:sp>
        <p:nvSpPr>
          <p:cNvPr id="4" name="Rectangle 3">
            <a:extLst>
              <a:ext uri="{FF2B5EF4-FFF2-40B4-BE49-F238E27FC236}">
                <a16:creationId xmlns:a16="http://schemas.microsoft.com/office/drawing/2014/main" id="{076CD591-42FF-6D45-AEED-E18854BAF363}"/>
              </a:ext>
            </a:extLst>
          </p:cNvPr>
          <p:cNvSpPr/>
          <p:nvPr/>
        </p:nvSpPr>
        <p:spPr>
          <a:xfrm>
            <a:off x="5385619" y="-4207"/>
            <a:ext cx="6806381" cy="276999"/>
          </a:xfrm>
          <a:prstGeom prst="rect">
            <a:avLst/>
          </a:prstGeom>
        </p:spPr>
        <p:txBody>
          <a:bodyPr wrap="square">
            <a:spAutoFit/>
          </a:bodyPr>
          <a:lstStyle/>
          <a:p>
            <a:pPr algn="r">
              <a:lnSpc>
                <a:spcPct val="100000"/>
              </a:lnSpc>
            </a:pPr>
            <a:r>
              <a:rPr lang="en-CA" sz="1200" dirty="0">
                <a:solidFill>
                  <a:schemeClr val="tx2"/>
                </a:solidFill>
                <a:latin typeface="Dagny OT" panose="020B0504020201020104" pitchFamily="34" charset="77"/>
              </a:rPr>
              <a:t>[Wexler, Shaffer, </a:t>
            </a:r>
            <a:r>
              <a:rPr lang="en-CA" sz="1200" dirty="0" err="1">
                <a:solidFill>
                  <a:schemeClr val="tx2"/>
                </a:solidFill>
                <a:latin typeface="Dagny OT" panose="020B0504020201020104" pitchFamily="34" charset="77"/>
              </a:rPr>
              <a:t>Cotgreave</a:t>
            </a:r>
            <a:r>
              <a:rPr lang="en-CA" sz="1200" dirty="0">
                <a:solidFill>
                  <a:schemeClr val="tx2"/>
                </a:solidFill>
                <a:latin typeface="Dagny OT" panose="020B0504020201020104" pitchFamily="34" charset="77"/>
              </a:rPr>
              <a:t>, </a:t>
            </a:r>
            <a:r>
              <a:rPr lang="en-CA" sz="1200" i="1" dirty="0">
                <a:solidFill>
                  <a:schemeClr val="tx2"/>
                </a:solidFill>
                <a:latin typeface="Dagny OT" panose="020B0504020201020104" pitchFamily="34" charset="77"/>
              </a:rPr>
              <a:t>The Big Book of Dashboards</a:t>
            </a:r>
            <a:r>
              <a:rPr lang="en-CA" sz="1200" dirty="0">
                <a:solidFill>
                  <a:schemeClr val="tx2"/>
                </a:solidFill>
                <a:latin typeface="Dagny OT" panose="020B0504020201020104" pitchFamily="34" charset="77"/>
              </a:rPr>
              <a:t>]</a:t>
            </a:r>
          </a:p>
        </p:txBody>
      </p:sp>
      <p:sp>
        <p:nvSpPr>
          <p:cNvPr id="5" name="Date Placeholder 3">
            <a:extLst>
              <a:ext uri="{FF2B5EF4-FFF2-40B4-BE49-F238E27FC236}">
                <a16:creationId xmlns:a16="http://schemas.microsoft.com/office/drawing/2014/main" id="{2EF07A9D-4553-0DBE-8F99-0DBD85FD3007}"/>
              </a:ext>
            </a:extLst>
          </p:cNvPr>
          <p:cNvSpPr>
            <a:spLocks noGrp="1"/>
          </p:cNvSpPr>
          <p:nvPr>
            <p:ph type="dt" sz="half" idx="2"/>
          </p:nvPr>
        </p:nvSpPr>
        <p:spPr>
          <a:xfrm>
            <a:off x="1097280" y="6447427"/>
            <a:ext cx="3779520" cy="365125"/>
          </a:xfrm>
        </p:spPr>
        <p:txBody>
          <a:bodyPr/>
          <a:lstStyle/>
          <a:p>
            <a:r>
              <a:rPr lang="en-US" dirty="0"/>
              <a:t>POWER BI FOR BEGINNERS</a:t>
            </a:r>
            <a:endParaRPr lang="en-CA" dirty="0"/>
          </a:p>
        </p:txBody>
      </p:sp>
      <p:sp>
        <p:nvSpPr>
          <p:cNvPr id="6" name="Slide Number Placeholder 4">
            <a:extLst>
              <a:ext uri="{FF2B5EF4-FFF2-40B4-BE49-F238E27FC236}">
                <a16:creationId xmlns:a16="http://schemas.microsoft.com/office/drawing/2014/main" id="{D1CC70DF-353C-E03C-31C7-1736DD7BF513}"/>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60</a:t>
            </a:fld>
            <a:endParaRPr lang="en-CA" dirty="0"/>
          </a:p>
        </p:txBody>
      </p:sp>
    </p:spTree>
    <p:extLst>
      <p:ext uri="{BB962C8B-B14F-4D97-AF65-F5344CB8AC3E}">
        <p14:creationId xmlns:p14="http://schemas.microsoft.com/office/powerpoint/2010/main" val="1282553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A41DB47-1259-4666-A04A-458EF8E02EAF}"/>
              </a:ext>
            </a:extLst>
          </p:cNvPr>
          <p:cNvGrpSpPr/>
          <p:nvPr/>
        </p:nvGrpSpPr>
        <p:grpSpPr>
          <a:xfrm>
            <a:off x="318266" y="2043242"/>
            <a:ext cx="2743201" cy="2625752"/>
            <a:chOff x="636418" y="1636005"/>
            <a:chExt cx="2743201" cy="2625752"/>
          </a:xfrm>
        </p:grpSpPr>
        <p:sp>
          <p:nvSpPr>
            <p:cNvPr id="8" name="Rectangle 7">
              <a:extLst>
                <a:ext uri="{FF2B5EF4-FFF2-40B4-BE49-F238E27FC236}">
                  <a16:creationId xmlns:a16="http://schemas.microsoft.com/office/drawing/2014/main" id="{5FE03BB1-DE3F-47DC-A217-C0C4D73F4675}"/>
                </a:ext>
              </a:extLst>
            </p:cNvPr>
            <p:cNvSpPr/>
            <p:nvPr/>
          </p:nvSpPr>
          <p:spPr>
            <a:xfrm>
              <a:off x="636419" y="3829709"/>
              <a:ext cx="2743200" cy="4320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atin typeface="Dagny OT" panose="020B0504020201020104" pitchFamily="34" charset="77"/>
                </a:rPr>
                <a:t>Seconds</a:t>
              </a:r>
            </a:p>
          </p:txBody>
        </p:sp>
        <p:pic>
          <p:nvPicPr>
            <p:cNvPr id="9" name="Picture 8">
              <a:extLst>
                <a:ext uri="{FF2B5EF4-FFF2-40B4-BE49-F238E27FC236}">
                  <a16:creationId xmlns:a16="http://schemas.microsoft.com/office/drawing/2014/main" id="{FEC2E251-A380-4898-A500-89016C3BCB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6418" y="1636005"/>
              <a:ext cx="2743199" cy="2051090"/>
            </a:xfrm>
            <a:prstGeom prst="rect">
              <a:avLst/>
            </a:prstGeom>
          </p:spPr>
        </p:pic>
      </p:grpSp>
      <p:grpSp>
        <p:nvGrpSpPr>
          <p:cNvPr id="17" name="Group 16">
            <a:extLst>
              <a:ext uri="{FF2B5EF4-FFF2-40B4-BE49-F238E27FC236}">
                <a16:creationId xmlns:a16="http://schemas.microsoft.com/office/drawing/2014/main" id="{DD9582A6-1B4D-40FE-9C48-9E4BF53C96E3}"/>
              </a:ext>
            </a:extLst>
          </p:cNvPr>
          <p:cNvGrpSpPr/>
          <p:nvPr/>
        </p:nvGrpSpPr>
        <p:grpSpPr>
          <a:xfrm>
            <a:off x="9098555" y="1959306"/>
            <a:ext cx="2743200" cy="2709688"/>
            <a:chOff x="9050947" y="1552069"/>
            <a:chExt cx="2743200" cy="2709688"/>
          </a:xfrm>
        </p:grpSpPr>
        <p:sp>
          <p:nvSpPr>
            <p:cNvPr id="13" name="Rectangle 12">
              <a:extLst>
                <a:ext uri="{FF2B5EF4-FFF2-40B4-BE49-F238E27FC236}">
                  <a16:creationId xmlns:a16="http://schemas.microsoft.com/office/drawing/2014/main" id="{B3C72187-3E51-4F89-B5C8-7E322B7E6A51}"/>
                </a:ext>
              </a:extLst>
            </p:cNvPr>
            <p:cNvSpPr/>
            <p:nvPr/>
          </p:nvSpPr>
          <p:spPr>
            <a:xfrm>
              <a:off x="9050947" y="3829709"/>
              <a:ext cx="2743200" cy="4320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atin typeface="Dagny OT" panose="020B0504020201020104" pitchFamily="34" charset="77"/>
                </a:rPr>
                <a:t>Hours</a:t>
              </a:r>
            </a:p>
          </p:txBody>
        </p:sp>
        <p:pic>
          <p:nvPicPr>
            <p:cNvPr id="1030" name="Picture 6" descr="https://www.visualcinnamon.com/wp-content/uploads/2016/12/Top-2000-Details-1.png">
              <a:extLst>
                <a:ext uri="{FF2B5EF4-FFF2-40B4-BE49-F238E27FC236}">
                  <a16:creationId xmlns:a16="http://schemas.microsoft.com/office/drawing/2014/main" id="{AE76F3FE-BCB9-4B86-8E10-D9015BD725A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51431" y="1552069"/>
              <a:ext cx="2742716" cy="221896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Straight Arrow Connector 17">
            <a:extLst>
              <a:ext uri="{FF2B5EF4-FFF2-40B4-BE49-F238E27FC236}">
                <a16:creationId xmlns:a16="http://schemas.microsoft.com/office/drawing/2014/main" id="{F4DA9743-CBD9-40D9-907D-F84624442532}"/>
              </a:ext>
            </a:extLst>
          </p:cNvPr>
          <p:cNvCxnSpPr>
            <a:cxnSpLocks/>
          </p:cNvCxnSpPr>
          <p:nvPr/>
        </p:nvCxnSpPr>
        <p:spPr>
          <a:xfrm>
            <a:off x="318266" y="4874007"/>
            <a:ext cx="3607950" cy="0"/>
          </a:xfrm>
          <a:prstGeom prst="straightConnector1">
            <a:avLst/>
          </a:prstGeom>
          <a:ln w="3810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024" name="TextBox 1023">
            <a:extLst>
              <a:ext uri="{FF2B5EF4-FFF2-40B4-BE49-F238E27FC236}">
                <a16:creationId xmlns:a16="http://schemas.microsoft.com/office/drawing/2014/main" id="{2ADE07C5-9A07-4001-AF4A-4634781EBA55}"/>
              </a:ext>
            </a:extLst>
          </p:cNvPr>
          <p:cNvSpPr txBox="1"/>
          <p:nvPr/>
        </p:nvSpPr>
        <p:spPr>
          <a:xfrm>
            <a:off x="899791" y="4689341"/>
            <a:ext cx="2444900" cy="369332"/>
          </a:xfrm>
          <a:prstGeom prst="rect">
            <a:avLst/>
          </a:prstGeom>
          <a:solidFill>
            <a:schemeClr val="bg1"/>
          </a:solidFill>
        </p:spPr>
        <p:txBody>
          <a:bodyPr wrap="none" rtlCol="0">
            <a:spAutoFit/>
          </a:bodyPr>
          <a:lstStyle/>
          <a:p>
            <a:r>
              <a:rPr lang="en-US" b="1">
                <a:latin typeface="Dagny OT" panose="020B0504020201020104" pitchFamily="34" charset="77"/>
              </a:rPr>
              <a:t>Infographics/Data Viz</a:t>
            </a:r>
          </a:p>
        </p:txBody>
      </p:sp>
      <p:cxnSp>
        <p:nvCxnSpPr>
          <p:cNvPr id="27" name="Straight Arrow Connector 26">
            <a:extLst>
              <a:ext uri="{FF2B5EF4-FFF2-40B4-BE49-F238E27FC236}">
                <a16:creationId xmlns:a16="http://schemas.microsoft.com/office/drawing/2014/main" id="{40ACBE04-90B0-408F-8FE1-CC3344C2DE3F}"/>
              </a:ext>
            </a:extLst>
          </p:cNvPr>
          <p:cNvCxnSpPr>
            <a:cxnSpLocks/>
          </p:cNvCxnSpPr>
          <p:nvPr/>
        </p:nvCxnSpPr>
        <p:spPr>
          <a:xfrm>
            <a:off x="2507344" y="5292480"/>
            <a:ext cx="3913632" cy="0"/>
          </a:xfrm>
          <a:prstGeom prst="straightConnector1">
            <a:avLst/>
          </a:prstGeom>
          <a:ln w="3810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7" name="TextBox 36">
            <a:extLst>
              <a:ext uri="{FF2B5EF4-FFF2-40B4-BE49-F238E27FC236}">
                <a16:creationId xmlns:a16="http://schemas.microsoft.com/office/drawing/2014/main" id="{D23A1B28-EE79-474A-BA3F-7333C569E3D5}"/>
              </a:ext>
            </a:extLst>
          </p:cNvPr>
          <p:cNvSpPr txBox="1"/>
          <p:nvPr/>
        </p:nvSpPr>
        <p:spPr>
          <a:xfrm>
            <a:off x="3817958" y="5107814"/>
            <a:ext cx="1410964" cy="369332"/>
          </a:xfrm>
          <a:prstGeom prst="rect">
            <a:avLst/>
          </a:prstGeom>
          <a:solidFill>
            <a:schemeClr val="bg1"/>
          </a:solidFill>
        </p:spPr>
        <p:txBody>
          <a:bodyPr wrap="none" rtlCol="0">
            <a:spAutoFit/>
          </a:bodyPr>
          <a:lstStyle/>
          <a:p>
            <a:r>
              <a:rPr lang="en-US" b="1">
                <a:latin typeface="Dagny OT" panose="020B0504020201020104" pitchFamily="34" charset="77"/>
              </a:rPr>
              <a:t>Dashboards</a:t>
            </a:r>
          </a:p>
        </p:txBody>
      </p:sp>
      <p:cxnSp>
        <p:nvCxnSpPr>
          <p:cNvPr id="29" name="Straight Arrow Connector 28">
            <a:extLst>
              <a:ext uri="{FF2B5EF4-FFF2-40B4-BE49-F238E27FC236}">
                <a16:creationId xmlns:a16="http://schemas.microsoft.com/office/drawing/2014/main" id="{9427C3ED-8CD4-4693-926D-743769D7BADA}"/>
              </a:ext>
            </a:extLst>
          </p:cNvPr>
          <p:cNvCxnSpPr>
            <a:cxnSpLocks/>
          </p:cNvCxnSpPr>
          <p:nvPr/>
        </p:nvCxnSpPr>
        <p:spPr>
          <a:xfrm>
            <a:off x="5510392" y="5710953"/>
            <a:ext cx="4028688" cy="0"/>
          </a:xfrm>
          <a:prstGeom prst="straightConnector1">
            <a:avLst/>
          </a:prstGeom>
          <a:ln w="3810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88396676-F5AC-42D0-BF9D-1B0738856087}"/>
              </a:ext>
            </a:extLst>
          </p:cNvPr>
          <p:cNvSpPr txBox="1"/>
          <p:nvPr/>
        </p:nvSpPr>
        <p:spPr>
          <a:xfrm>
            <a:off x="6212014" y="5526288"/>
            <a:ext cx="2661306" cy="369332"/>
          </a:xfrm>
          <a:prstGeom prst="rect">
            <a:avLst/>
          </a:prstGeom>
          <a:solidFill>
            <a:schemeClr val="bg1"/>
          </a:solidFill>
        </p:spPr>
        <p:txBody>
          <a:bodyPr wrap="none" rtlCol="0">
            <a:spAutoFit/>
          </a:bodyPr>
          <a:lstStyle/>
          <a:p>
            <a:r>
              <a:rPr lang="en-US" b="1">
                <a:latin typeface="Dagny OT" panose="020B0504020201020104" pitchFamily="34" charset="77"/>
              </a:rPr>
              <a:t>Reports and Exploration</a:t>
            </a:r>
          </a:p>
        </p:txBody>
      </p:sp>
      <p:cxnSp>
        <p:nvCxnSpPr>
          <p:cNvPr id="30" name="Straight Arrow Connector 29">
            <a:extLst>
              <a:ext uri="{FF2B5EF4-FFF2-40B4-BE49-F238E27FC236}">
                <a16:creationId xmlns:a16="http://schemas.microsoft.com/office/drawing/2014/main" id="{E9BD826E-38D2-49A3-B933-620E0D639810}"/>
              </a:ext>
            </a:extLst>
          </p:cNvPr>
          <p:cNvCxnSpPr>
            <a:cxnSpLocks/>
          </p:cNvCxnSpPr>
          <p:nvPr/>
        </p:nvCxnSpPr>
        <p:spPr>
          <a:xfrm>
            <a:off x="8683000" y="6129425"/>
            <a:ext cx="3158755" cy="0"/>
          </a:xfrm>
          <a:prstGeom prst="straightConnector1">
            <a:avLst/>
          </a:prstGeom>
          <a:ln w="38100">
            <a:solidFill>
              <a:schemeClr val="accent2"/>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68119AF5-3B8C-41C6-957D-333DA9EA1A6F}"/>
              </a:ext>
            </a:extLst>
          </p:cNvPr>
          <p:cNvSpPr txBox="1"/>
          <p:nvPr/>
        </p:nvSpPr>
        <p:spPr>
          <a:xfrm>
            <a:off x="9780579" y="5944759"/>
            <a:ext cx="1051891" cy="369332"/>
          </a:xfrm>
          <a:prstGeom prst="rect">
            <a:avLst/>
          </a:prstGeom>
          <a:solidFill>
            <a:schemeClr val="bg1"/>
          </a:solidFill>
        </p:spPr>
        <p:txBody>
          <a:bodyPr wrap="none" rtlCol="0">
            <a:spAutoFit/>
          </a:bodyPr>
          <a:lstStyle/>
          <a:p>
            <a:r>
              <a:rPr lang="en-US" b="1">
                <a:latin typeface="Dagny OT" panose="020B0504020201020104" pitchFamily="34" charset="77"/>
              </a:rPr>
              <a:t>Data Art</a:t>
            </a:r>
          </a:p>
        </p:txBody>
      </p:sp>
      <p:sp>
        <p:nvSpPr>
          <p:cNvPr id="36" name="Title 35">
            <a:extLst>
              <a:ext uri="{FF2B5EF4-FFF2-40B4-BE49-F238E27FC236}">
                <a16:creationId xmlns:a16="http://schemas.microsoft.com/office/drawing/2014/main" id="{644B3D07-CBAB-4C7B-BF54-413F4C677707}"/>
              </a:ext>
            </a:extLst>
          </p:cNvPr>
          <p:cNvSpPr>
            <a:spLocks noGrp="1"/>
          </p:cNvSpPr>
          <p:nvPr>
            <p:ph type="title"/>
          </p:nvPr>
        </p:nvSpPr>
        <p:spPr/>
        <p:txBody>
          <a:bodyPr/>
          <a:lstStyle/>
          <a:p>
            <a:r>
              <a:rPr lang="en-US" dirty="0"/>
              <a:t>24. Defining Context (BN)</a:t>
            </a:r>
          </a:p>
        </p:txBody>
      </p:sp>
      <p:grpSp>
        <p:nvGrpSpPr>
          <p:cNvPr id="2" name="Group 1">
            <a:extLst>
              <a:ext uri="{FF2B5EF4-FFF2-40B4-BE49-F238E27FC236}">
                <a16:creationId xmlns:a16="http://schemas.microsoft.com/office/drawing/2014/main" id="{8168FD94-6BAF-4C80-AC88-87846B166FD4}"/>
              </a:ext>
            </a:extLst>
          </p:cNvPr>
          <p:cNvGrpSpPr/>
          <p:nvPr/>
        </p:nvGrpSpPr>
        <p:grpSpPr>
          <a:xfrm>
            <a:off x="6171309" y="1959306"/>
            <a:ext cx="2743684" cy="2709688"/>
            <a:chOff x="6324869" y="1552069"/>
            <a:chExt cx="2743684" cy="2709688"/>
          </a:xfrm>
        </p:grpSpPr>
        <p:sp>
          <p:nvSpPr>
            <p:cNvPr id="12" name="Rectangle 11">
              <a:extLst>
                <a:ext uri="{FF2B5EF4-FFF2-40B4-BE49-F238E27FC236}">
                  <a16:creationId xmlns:a16="http://schemas.microsoft.com/office/drawing/2014/main" id="{5C2180F4-8237-4AA7-A828-3FBDF69B1EF0}"/>
                </a:ext>
              </a:extLst>
            </p:cNvPr>
            <p:cNvSpPr/>
            <p:nvPr/>
          </p:nvSpPr>
          <p:spPr>
            <a:xfrm>
              <a:off x="6325353" y="3829709"/>
              <a:ext cx="2743200" cy="4320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atin typeface="Dagny OT" panose="020B0504020201020104" pitchFamily="34" charset="77"/>
                </a:rPr>
                <a:t>Fraction of Hour</a:t>
              </a:r>
            </a:p>
          </p:txBody>
        </p:sp>
        <p:pic>
          <p:nvPicPr>
            <p:cNvPr id="23" name="Picture 22">
              <a:extLst>
                <a:ext uri="{FF2B5EF4-FFF2-40B4-BE49-F238E27FC236}">
                  <a16:creationId xmlns:a16="http://schemas.microsoft.com/office/drawing/2014/main" id="{7AF5FA8C-D0A9-41FE-ACA0-61FAE35596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24869" y="1552069"/>
              <a:ext cx="2742716" cy="1647638"/>
            </a:xfrm>
            <a:prstGeom prst="rect">
              <a:avLst/>
            </a:prstGeom>
          </p:spPr>
        </p:pic>
      </p:grpSp>
      <p:grpSp>
        <p:nvGrpSpPr>
          <p:cNvPr id="4" name="Group 3">
            <a:extLst>
              <a:ext uri="{FF2B5EF4-FFF2-40B4-BE49-F238E27FC236}">
                <a16:creationId xmlns:a16="http://schemas.microsoft.com/office/drawing/2014/main" id="{8F567220-8B17-4BCC-9834-4B975B2EDCCD}"/>
              </a:ext>
            </a:extLst>
          </p:cNvPr>
          <p:cNvGrpSpPr/>
          <p:nvPr/>
        </p:nvGrpSpPr>
        <p:grpSpPr>
          <a:xfrm>
            <a:off x="3245030" y="1974020"/>
            <a:ext cx="2778078" cy="2694974"/>
            <a:chOff x="3398590" y="1566783"/>
            <a:chExt cx="2778078" cy="2694974"/>
          </a:xfrm>
        </p:grpSpPr>
        <p:sp>
          <p:nvSpPr>
            <p:cNvPr id="11" name="Rectangle 10">
              <a:extLst>
                <a:ext uri="{FF2B5EF4-FFF2-40B4-BE49-F238E27FC236}">
                  <a16:creationId xmlns:a16="http://schemas.microsoft.com/office/drawing/2014/main" id="{FAE3CC2F-0313-4416-8E2F-9EDC4B42202F}"/>
                </a:ext>
              </a:extLst>
            </p:cNvPr>
            <p:cNvSpPr/>
            <p:nvPr/>
          </p:nvSpPr>
          <p:spPr>
            <a:xfrm>
              <a:off x="3398590" y="3829709"/>
              <a:ext cx="2743200" cy="43204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atin typeface="Dagny OT" panose="020B0504020201020104" pitchFamily="34" charset="77"/>
                </a:rPr>
                <a:t>Minutes</a:t>
              </a:r>
            </a:p>
          </p:txBody>
        </p:sp>
        <p:pic>
          <p:nvPicPr>
            <p:cNvPr id="3" name="Picture 2">
              <a:extLst>
                <a:ext uri="{FF2B5EF4-FFF2-40B4-BE49-F238E27FC236}">
                  <a16:creationId xmlns:a16="http://schemas.microsoft.com/office/drawing/2014/main" id="{F19CB106-035B-4242-930B-8DF65E56464D}"/>
                </a:ext>
              </a:extLst>
            </p:cNvPr>
            <p:cNvPicPr>
              <a:picLocks noChangeAspect="1"/>
            </p:cNvPicPr>
            <p:nvPr/>
          </p:nvPicPr>
          <p:blipFill>
            <a:blip r:embed="rId5"/>
            <a:stretch>
              <a:fillRect/>
            </a:stretch>
          </p:blipFill>
          <p:spPr>
            <a:xfrm>
              <a:off x="3401391" y="1566783"/>
              <a:ext cx="2775277" cy="2204242"/>
            </a:xfrm>
            <a:prstGeom prst="rect">
              <a:avLst/>
            </a:prstGeom>
            <a:solidFill>
              <a:srgbClr val="A5300F"/>
            </a:solidFill>
            <a:ln>
              <a:noFill/>
            </a:ln>
          </p:spPr>
        </p:pic>
      </p:grpSp>
      <p:sp>
        <p:nvSpPr>
          <p:cNvPr id="5" name="Date Placeholder 3">
            <a:extLst>
              <a:ext uri="{FF2B5EF4-FFF2-40B4-BE49-F238E27FC236}">
                <a16:creationId xmlns:a16="http://schemas.microsoft.com/office/drawing/2014/main" id="{8C264EB5-8459-E73A-14E7-BA4D964B6419}"/>
              </a:ext>
            </a:extLst>
          </p:cNvPr>
          <p:cNvSpPr>
            <a:spLocks noGrp="1"/>
          </p:cNvSpPr>
          <p:nvPr>
            <p:ph type="dt" sz="half" idx="2"/>
          </p:nvPr>
        </p:nvSpPr>
        <p:spPr>
          <a:xfrm>
            <a:off x="1097280" y="6447427"/>
            <a:ext cx="3779520" cy="365125"/>
          </a:xfrm>
        </p:spPr>
        <p:txBody>
          <a:bodyPr/>
          <a:lstStyle/>
          <a:p>
            <a:r>
              <a:rPr lang="en-US" dirty="0"/>
              <a:t>POWER BI FOR BEGINNERS</a:t>
            </a:r>
            <a:endParaRPr lang="en-CA" dirty="0"/>
          </a:p>
        </p:txBody>
      </p:sp>
      <p:sp>
        <p:nvSpPr>
          <p:cNvPr id="6" name="Slide Number Placeholder 4">
            <a:extLst>
              <a:ext uri="{FF2B5EF4-FFF2-40B4-BE49-F238E27FC236}">
                <a16:creationId xmlns:a16="http://schemas.microsoft.com/office/drawing/2014/main" id="{AF6C7530-B61B-8AD0-BC0F-714CA14C15C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61</a:t>
            </a:fld>
            <a:endParaRPr lang="en-CA" dirty="0"/>
          </a:p>
        </p:txBody>
      </p:sp>
    </p:spTree>
    <p:extLst>
      <p:ext uri="{BB962C8B-B14F-4D97-AF65-F5344CB8AC3E}">
        <p14:creationId xmlns:p14="http://schemas.microsoft.com/office/powerpoint/2010/main" val="9151032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321E-4B1E-9FFF-2C79-29371EC4735C}"/>
              </a:ext>
            </a:extLst>
          </p:cNvPr>
          <p:cNvSpPr>
            <a:spLocks noGrp="1"/>
          </p:cNvSpPr>
          <p:nvPr>
            <p:ph type="title"/>
          </p:nvPr>
        </p:nvSpPr>
        <p:spPr/>
        <p:txBody>
          <a:bodyPr/>
          <a:lstStyle/>
          <a:p>
            <a:r>
              <a:rPr lang="en-CA" dirty="0"/>
              <a:t>24. Situational Awareness (BN)</a:t>
            </a:r>
          </a:p>
        </p:txBody>
      </p:sp>
      <p:sp>
        <p:nvSpPr>
          <p:cNvPr id="5" name="Content Placeholder 4">
            <a:extLst>
              <a:ext uri="{FF2B5EF4-FFF2-40B4-BE49-F238E27FC236}">
                <a16:creationId xmlns:a16="http://schemas.microsoft.com/office/drawing/2014/main" id="{9A82902D-65EA-28D3-5EC6-A675B5034514}"/>
              </a:ext>
            </a:extLst>
          </p:cNvPr>
          <p:cNvSpPr>
            <a:spLocks noGrp="1"/>
          </p:cNvSpPr>
          <p:nvPr>
            <p:ph sz="half" idx="1"/>
          </p:nvPr>
        </p:nvSpPr>
        <p:spPr>
          <a:xfrm>
            <a:off x="1097279" y="2000518"/>
            <a:ext cx="5168439" cy="3868576"/>
          </a:xfrm>
        </p:spPr>
        <p:txBody>
          <a:bodyPr>
            <a:normAutofit/>
          </a:bodyPr>
          <a:lstStyle/>
          <a:p>
            <a:r>
              <a:rPr lang="en-CA" dirty="0"/>
              <a:t>Using visualizations as a tool to provide a snapshot of the data</a:t>
            </a:r>
          </a:p>
          <a:p>
            <a:pPr lvl="1"/>
            <a:r>
              <a:rPr lang="en-CA" dirty="0"/>
              <a:t>medium level of interactivity</a:t>
            </a:r>
          </a:p>
          <a:p>
            <a:pPr lvl="1" algn="l"/>
            <a:r>
              <a:rPr lang="en-CA" dirty="0"/>
              <a:t>not “scripted” but well organized (e.g., categorized)</a:t>
            </a:r>
          </a:p>
          <a:p>
            <a:pPr lvl="1"/>
            <a:r>
              <a:rPr lang="en-CA" dirty="0"/>
              <a:t>summary data should be represented</a:t>
            </a:r>
          </a:p>
          <a:p>
            <a:pPr lvl="1"/>
            <a:r>
              <a:rPr lang="en-CA" dirty="0"/>
              <a:t>anomalies are highlighted</a:t>
            </a:r>
          </a:p>
          <a:p>
            <a:pPr lvl="1"/>
            <a:r>
              <a:rPr lang="en-CA" dirty="0"/>
              <a:t>often used for internal presentations </a:t>
            </a:r>
          </a:p>
        </p:txBody>
      </p:sp>
      <p:pic>
        <p:nvPicPr>
          <p:cNvPr id="4" name="Picture 3">
            <a:extLst>
              <a:ext uri="{FF2B5EF4-FFF2-40B4-BE49-F238E27FC236}">
                <a16:creationId xmlns:a16="http://schemas.microsoft.com/office/drawing/2014/main" id="{83F84FF3-D6F4-B360-4F05-271631404231}"/>
              </a:ext>
            </a:extLst>
          </p:cNvPr>
          <p:cNvPicPr>
            <a:picLocks noChangeAspect="1"/>
          </p:cNvPicPr>
          <p:nvPr/>
        </p:nvPicPr>
        <p:blipFill>
          <a:blip r:embed="rId2"/>
          <a:stretch>
            <a:fillRect/>
          </a:stretch>
        </p:blipFill>
        <p:spPr>
          <a:xfrm>
            <a:off x="6348846" y="2488713"/>
            <a:ext cx="5748711" cy="3207360"/>
          </a:xfrm>
          <a:prstGeom prst="rect">
            <a:avLst/>
          </a:prstGeom>
        </p:spPr>
      </p:pic>
      <p:sp>
        <p:nvSpPr>
          <p:cNvPr id="6" name="Date Placeholder 3">
            <a:extLst>
              <a:ext uri="{FF2B5EF4-FFF2-40B4-BE49-F238E27FC236}">
                <a16:creationId xmlns:a16="http://schemas.microsoft.com/office/drawing/2014/main" id="{C94BCCEE-C30C-476E-34E2-1AE98A8B959A}"/>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7" name="Slide Number Placeholder 4">
            <a:extLst>
              <a:ext uri="{FF2B5EF4-FFF2-40B4-BE49-F238E27FC236}">
                <a16:creationId xmlns:a16="http://schemas.microsoft.com/office/drawing/2014/main" id="{18AB9792-822D-70F7-0DCE-D9F84DD5BA1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62</a:t>
            </a:fld>
            <a:endParaRPr lang="en-CA" dirty="0"/>
          </a:p>
        </p:txBody>
      </p:sp>
    </p:spTree>
    <p:extLst>
      <p:ext uri="{BB962C8B-B14F-4D97-AF65-F5344CB8AC3E}">
        <p14:creationId xmlns:p14="http://schemas.microsoft.com/office/powerpoint/2010/main" val="54314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25. Measures vs. Columns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pPr algn="just"/>
            <a:r>
              <a:rPr lang="en-US" sz="2400" dirty="0"/>
              <a:t>In Excel, we add a calculation to a cell. In Power BI a calculation can “live” in one of three places (not including in Power Query – more on that in another course). We can do calculations that create:</a:t>
            </a:r>
          </a:p>
          <a:p>
            <a:pPr marL="749808" lvl="1" indent="-457200">
              <a:buFont typeface="+mj-lt"/>
              <a:buAutoNum type="arabicPeriod"/>
            </a:pPr>
            <a:r>
              <a:rPr lang="en-US" dirty="0"/>
              <a:t>a new </a:t>
            </a:r>
            <a:r>
              <a:rPr lang="en-US" b="1" dirty="0"/>
              <a:t>column</a:t>
            </a:r>
            <a:r>
              <a:rPr lang="en-US" dirty="0"/>
              <a:t> of data (a calculated column)</a:t>
            </a:r>
          </a:p>
          <a:p>
            <a:pPr marL="749808" lvl="1" indent="-457200">
              <a:buFont typeface="+mj-lt"/>
              <a:buAutoNum type="arabicPeriod"/>
            </a:pPr>
            <a:r>
              <a:rPr lang="en-US" dirty="0"/>
              <a:t>a new </a:t>
            </a:r>
            <a:r>
              <a:rPr lang="en-US" b="1" dirty="0"/>
              <a:t>data value</a:t>
            </a:r>
            <a:r>
              <a:rPr lang="en-US" dirty="0"/>
              <a:t> calculated solely to be used in a visualization (a calculated measure)</a:t>
            </a:r>
          </a:p>
          <a:p>
            <a:pPr marL="749808" lvl="1" indent="-457200">
              <a:buFont typeface="+mj-lt"/>
              <a:buAutoNum type="arabicPeriod"/>
            </a:pPr>
            <a:r>
              <a:rPr lang="en-US" dirty="0"/>
              <a:t>a new </a:t>
            </a:r>
            <a:r>
              <a:rPr lang="en-US" b="1" dirty="0"/>
              <a:t>data table</a:t>
            </a:r>
            <a:r>
              <a:rPr lang="en-US" dirty="0"/>
              <a:t> (a calculated table).</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449919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25. Measures vs. Columns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pPr algn="just"/>
            <a:r>
              <a:rPr lang="en-US" sz="2200" b="1" dirty="0"/>
              <a:t>Calculated Columns </a:t>
            </a:r>
            <a:r>
              <a:rPr lang="en-US" sz="2200" dirty="0"/>
              <a:t>are:</a:t>
            </a:r>
          </a:p>
          <a:p>
            <a:pPr lvl="1" algn="just"/>
            <a:r>
              <a:rPr lang="en-US" sz="1800" dirty="0"/>
              <a:t>additional </a:t>
            </a:r>
            <a:r>
              <a:rPr lang="en-US" sz="1800" b="1" dirty="0"/>
              <a:t>data columns </a:t>
            </a:r>
            <a:r>
              <a:rPr lang="en-US" sz="1800" dirty="0"/>
              <a:t>added to an existing data table</a:t>
            </a:r>
          </a:p>
          <a:p>
            <a:pPr lvl="1" algn="just"/>
            <a:r>
              <a:rPr lang="en-US" sz="1800" dirty="0"/>
              <a:t>evaluated for each row in the table, immediately after “Enter” is hit to complete the formula.</a:t>
            </a:r>
          </a:p>
          <a:p>
            <a:pPr lvl="1" algn="just"/>
            <a:r>
              <a:rPr lang="en-US" sz="1800" dirty="0"/>
              <a:t>saved back into the model, therefore they take up space (with 1M data rows, a calculated column adds 1M new data points).</a:t>
            </a:r>
          </a:p>
          <a:p>
            <a:pPr algn="just"/>
            <a:r>
              <a:rPr lang="en-US" sz="2200" b="1" dirty="0"/>
              <a:t>Calculated Measures </a:t>
            </a:r>
            <a:r>
              <a:rPr lang="en-US" sz="2200" dirty="0"/>
              <a:t>are:</a:t>
            </a:r>
          </a:p>
          <a:p>
            <a:pPr lvl="1" algn="just"/>
            <a:r>
              <a:rPr lang="en-US" sz="1800" dirty="0"/>
              <a:t>evaluated only when used in a visual or when the visual is rendered (</a:t>
            </a:r>
            <a:r>
              <a:rPr lang="en-US" sz="1800" b="1" dirty="0"/>
              <a:t>function</a:t>
            </a:r>
            <a:r>
              <a:rPr lang="en-US" sz="1800" dirty="0"/>
              <a:t>)</a:t>
            </a:r>
          </a:p>
          <a:p>
            <a:pPr lvl="1" algn="just"/>
            <a:r>
              <a:rPr lang="en-US" sz="1800" dirty="0"/>
              <a:t>not “saved” anywhere (aside from the cache)</a:t>
            </a:r>
          </a:p>
          <a:p>
            <a:pPr lvl="1" algn="just"/>
            <a:r>
              <a:rPr lang="en-US" sz="1800" dirty="0"/>
              <a:t>preferred to calculated columns, but there are </a:t>
            </a:r>
            <a:r>
              <a:rPr lang="en-US" sz="1800" b="1" dirty="0"/>
              <a:t>trade-offs</a:t>
            </a:r>
            <a:r>
              <a:rPr lang="en-US" sz="1800" dirty="0"/>
              <a:t> with performance (report runtime vs. pre-processed), storage space, and the type of expressions that can be used.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448896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25. Measures vs. Columns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pPr algn="just"/>
            <a:r>
              <a:rPr lang="en-US" dirty="0"/>
              <a:t>When do we use calculated columns over measures? Sometimes either is an option, but in most situations </a:t>
            </a:r>
            <a:r>
              <a:rPr lang="en-US" b="1" dirty="0"/>
              <a:t>the computation needs determine the choice</a:t>
            </a:r>
            <a:r>
              <a:rPr lang="en-US" dirty="0"/>
              <a:t>.</a:t>
            </a:r>
            <a:endParaRPr lang="en-US" b="1" dirty="0"/>
          </a:p>
          <a:p>
            <a:pPr algn="just"/>
            <a:r>
              <a:rPr lang="en-US" dirty="0"/>
              <a:t>A calculated </a:t>
            </a:r>
            <a:r>
              <a:rPr lang="en-US" b="1" dirty="0"/>
              <a:t>column</a:t>
            </a:r>
            <a:r>
              <a:rPr lang="en-US" dirty="0"/>
              <a:t> is used to do the following:</a:t>
            </a:r>
          </a:p>
          <a:p>
            <a:pPr lvl="1" algn="just"/>
            <a:r>
              <a:rPr lang="en-US" dirty="0"/>
              <a:t>place the calculated results in a slicer, or in the axis of a chart, or use the result as a filter condition in a DAX query;</a:t>
            </a:r>
          </a:p>
          <a:p>
            <a:pPr lvl="1" algn="just"/>
            <a:r>
              <a:rPr lang="en-US" dirty="0"/>
              <a:t>define an expression that is strictly bound to the current row (for example, “Cost * Volume” does not work on an average or on a sum of two or more columns);</a:t>
            </a:r>
          </a:p>
          <a:p>
            <a:pPr lvl="1" algn="just"/>
            <a:r>
              <a:rPr lang="en-US" dirty="0"/>
              <a:t>categorize text or numbers (for example, a range of values for a measure, a range of customer ages, such as 0–18, 18–25, etc.).</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461799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25. Measures vs. Columns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Typically, </a:t>
            </a:r>
            <a:r>
              <a:rPr lang="en-US" b="1" dirty="0"/>
              <a:t>measures</a:t>
            </a:r>
            <a:r>
              <a:rPr lang="en-US" dirty="0"/>
              <a:t> is used whenever a resulting calculation needs to be displayed in the values area in the plot area of a chart:</a:t>
            </a:r>
          </a:p>
          <a:p>
            <a:pPr lvl="1"/>
            <a:r>
              <a:rPr lang="en-US" dirty="0"/>
              <a:t>for instance, in calculating the cost percentage on a certain selection of data;</a:t>
            </a:r>
          </a:p>
          <a:p>
            <a:pPr lvl="1"/>
            <a:r>
              <a:rPr lang="en-US" dirty="0"/>
              <a:t>they can use data from many different tables and therefore don’t “belong” to a table in the same way a calculated column is;</a:t>
            </a:r>
          </a:p>
          <a:p>
            <a:pPr lvl="1"/>
            <a:r>
              <a:rPr lang="en-US" dirty="0"/>
              <a:t>it is good practice to create a separate “home” for our measures (“_Measures”).</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66</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940879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D718-57A0-6CEE-0945-545E31B4ED78}"/>
              </a:ext>
            </a:extLst>
          </p:cNvPr>
          <p:cNvSpPr>
            <a:spLocks noGrp="1"/>
          </p:cNvSpPr>
          <p:nvPr>
            <p:ph type="title"/>
          </p:nvPr>
        </p:nvSpPr>
        <p:spPr/>
        <p:txBody>
          <a:bodyPr/>
          <a:lstStyle/>
          <a:p>
            <a:r>
              <a:rPr lang="en-US" dirty="0"/>
              <a:t>25. Measures vs. Columns (BN)</a:t>
            </a:r>
          </a:p>
        </p:txBody>
      </p:sp>
      <p:sp>
        <p:nvSpPr>
          <p:cNvPr id="3" name="Content Placeholder 2">
            <a:extLst>
              <a:ext uri="{FF2B5EF4-FFF2-40B4-BE49-F238E27FC236}">
                <a16:creationId xmlns:a16="http://schemas.microsoft.com/office/drawing/2014/main" id="{BA471757-62A2-AD42-1927-82036E044E8E}"/>
              </a:ext>
            </a:extLst>
          </p:cNvPr>
          <p:cNvSpPr>
            <a:spLocks noGrp="1"/>
          </p:cNvSpPr>
          <p:nvPr>
            <p:ph idx="1"/>
          </p:nvPr>
        </p:nvSpPr>
        <p:spPr>
          <a:xfrm>
            <a:off x="1097279" y="2017690"/>
            <a:ext cx="10675621" cy="3851404"/>
          </a:xfrm>
        </p:spPr>
        <p:txBody>
          <a:bodyPr vert="horz" lIns="0" tIns="45720" rIns="0" bIns="45720" rtlCol="0" anchor="ctr">
            <a:normAutofit lnSpcReduction="10000"/>
          </a:bodyPr>
          <a:lstStyle/>
          <a:p>
            <a:pPr marL="0" indent="0" algn="ctr" fontAlgn="base">
              <a:buNone/>
            </a:pPr>
            <a:r>
              <a:rPr lang="en-US" dirty="0">
                <a:highlight>
                  <a:srgbClr val="C0C0C0"/>
                </a:highlight>
                <a:latin typeface="Courant" panose="02000509030000020004"/>
              </a:rPr>
              <a:t>Total Amount = sum('Accounting Transactions'[Item Amount])</a:t>
            </a:r>
          </a:p>
          <a:p>
            <a:pPr marL="578358" lvl="1" indent="-285750" fontAlgn="base"/>
            <a:endParaRPr lang="en-US" dirty="0"/>
          </a:p>
          <a:p>
            <a:pPr marL="578358" lvl="1" indent="-285750" fontAlgn="base"/>
            <a:r>
              <a:rPr lang="en-US" dirty="0"/>
              <a:t>the measure’s name is “</a:t>
            </a:r>
            <a:r>
              <a:rPr lang="en-US" dirty="0">
                <a:latin typeface="Courant" panose="02000509030000020004"/>
              </a:rPr>
              <a:t>Total Amount</a:t>
            </a:r>
            <a:r>
              <a:rPr lang="en-US" dirty="0"/>
              <a:t>”.</a:t>
            </a:r>
          </a:p>
          <a:p>
            <a:pPr marL="578358" lvl="1" indent="-285750" fontAlgn="base"/>
            <a:r>
              <a:rPr lang="en-US" dirty="0"/>
              <a:t>the operator “=” indicates the beginning of the formula; when calculated, it returns a result</a:t>
            </a:r>
          </a:p>
          <a:p>
            <a:pPr marL="578358" lvl="1" indent="-285750" fontAlgn="base"/>
            <a:r>
              <a:rPr lang="en-US" dirty="0"/>
              <a:t>the function (in this case “sum”) contains one argument, contained in the parentheses “( )”</a:t>
            </a:r>
          </a:p>
          <a:p>
            <a:pPr marL="578358" lvl="1" indent="-285750" fontAlgn="base"/>
            <a:r>
              <a:rPr lang="en-US" dirty="0"/>
              <a:t>the table from which we are taking the data is found before the brackets “[ ]”; in this case it is '</a:t>
            </a:r>
            <a:r>
              <a:rPr lang="en-US" dirty="0">
                <a:latin typeface="Courant" panose="02000509030000020004"/>
              </a:rPr>
              <a:t>Accounting Transactions</a:t>
            </a:r>
            <a:r>
              <a:rPr lang="en-US" dirty="0"/>
              <a:t>’.</a:t>
            </a:r>
          </a:p>
          <a:p>
            <a:pPr marL="578358" lvl="1" indent="-285750" fontAlgn="base"/>
            <a:r>
              <a:rPr lang="en-US" dirty="0"/>
              <a:t>note that as the table name contains two words, it placed inside single quotations ‘ ’. If the table name only had one word, it would not, i.e. </a:t>
            </a:r>
            <a:r>
              <a:rPr lang="en-US" dirty="0" err="1">
                <a:latin typeface="Courant" panose="02000509030000020004"/>
              </a:rPr>
              <a:t>Accounting_Transactions</a:t>
            </a:r>
            <a:r>
              <a:rPr lang="en-US" dirty="0">
                <a:latin typeface="Courant" panose="02000509030000020004"/>
              </a:rPr>
              <a:t>[Item Amount]</a:t>
            </a:r>
            <a:endParaRPr lang="en-US" dirty="0"/>
          </a:p>
          <a:p>
            <a:pPr marL="578358" lvl="1" indent="-285750" fontAlgn="base"/>
            <a:r>
              <a:rPr lang="en-US" dirty="0"/>
              <a:t>the referenced column from the table is placed inside the “[ ]”; such as </a:t>
            </a:r>
            <a:r>
              <a:rPr lang="en-US" dirty="0">
                <a:latin typeface="Courant" panose="02000509030000020004"/>
              </a:rPr>
              <a:t>[Item Amount]</a:t>
            </a:r>
          </a:p>
        </p:txBody>
      </p:sp>
      <p:sp>
        <p:nvSpPr>
          <p:cNvPr id="4" name="Slide Number Placeholder 3">
            <a:extLst>
              <a:ext uri="{FF2B5EF4-FFF2-40B4-BE49-F238E27FC236}">
                <a16:creationId xmlns:a16="http://schemas.microsoft.com/office/drawing/2014/main" id="{5375FD6C-BD13-EB55-2C04-2BA3D785A48C}"/>
              </a:ext>
            </a:extLst>
          </p:cNvPr>
          <p:cNvSpPr>
            <a:spLocks noGrp="1"/>
          </p:cNvSpPr>
          <p:nvPr>
            <p:ph type="sldNum" sz="quarter" idx="4"/>
          </p:nvPr>
        </p:nvSpPr>
        <p:spPr/>
        <p:txBody>
          <a:bodyPr/>
          <a:lstStyle/>
          <a:p>
            <a:fld id="{4D63F5A6-AD82-4E1E-87F7-CE90DE510401}" type="slidenum">
              <a:rPr lang="en-CA" smtClean="0"/>
              <a:pPr/>
              <a:t>67</a:t>
            </a:fld>
            <a:endParaRPr lang="en-CA" dirty="0"/>
          </a:p>
        </p:txBody>
      </p:sp>
      <p:sp>
        <p:nvSpPr>
          <p:cNvPr id="5" name="Date Placeholder 4">
            <a:extLst>
              <a:ext uri="{FF2B5EF4-FFF2-40B4-BE49-F238E27FC236}">
                <a16:creationId xmlns:a16="http://schemas.microsoft.com/office/drawing/2014/main" id="{11133F91-9216-5762-EF24-64CB6CE62A10}"/>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4071920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26.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3.pbix</a:t>
            </a:r>
            <a:r>
              <a:rPr lang="en-US" dirty="0"/>
              <a:t> (tasks 1-5, 8-10, 12-15, 17-22).</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6665317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27. Create a Calculated Column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GB" dirty="0"/>
              <a:t>We can use DAX to apply </a:t>
            </a:r>
            <a:r>
              <a:rPr lang="en-GB" b="1" dirty="0"/>
              <a:t>logical</a:t>
            </a:r>
            <a:r>
              <a:rPr lang="en-GB" dirty="0"/>
              <a:t> operations. </a:t>
            </a:r>
          </a:p>
          <a:p>
            <a:r>
              <a:rPr lang="en-GB" dirty="0"/>
              <a:t>Take a simple scenario in which we flag any transactions for which “Item Amount” is over $100,000. We create a </a:t>
            </a:r>
            <a:r>
              <a:rPr lang="en-GB" b="1" dirty="0"/>
              <a:t>calculated column </a:t>
            </a:r>
            <a:r>
              <a:rPr lang="en-GB" dirty="0"/>
              <a:t>as follows:</a:t>
            </a:r>
          </a:p>
          <a:p>
            <a:pPr lvl="1"/>
            <a:r>
              <a:rPr lang="en-GB" dirty="0"/>
              <a:t>if the “Item Amount” is equal to or greater then $100,000, then we add the word “Check”</a:t>
            </a:r>
          </a:p>
          <a:p>
            <a:pPr lvl="1"/>
            <a:r>
              <a:rPr lang="en-GB" dirty="0"/>
              <a:t>otherwise, we leave the value in the new column (blank)</a:t>
            </a:r>
          </a:p>
          <a:p>
            <a:r>
              <a:rPr lang="en-GB" dirty="0"/>
              <a:t>(see the detailed instructions, p. 4) </a:t>
            </a:r>
          </a:p>
          <a:p>
            <a:r>
              <a:rPr lang="en-GB" dirty="0"/>
              <a:t>Note that there is no filter on Effective Date year from this point on.</a:t>
            </a:r>
            <a:endParaRPr lang="en-US" dirty="0"/>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69</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10982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dirty="0"/>
              <a:t>Learning Outcomes</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lstStyle/>
          <a:p>
            <a:r>
              <a:rPr lang="en-US" dirty="0">
                <a:effectLst/>
                <a:ea typeface="Calibri" panose="020F0502020204030204" pitchFamily="34" charset="0"/>
                <a:cs typeface="Times New Roman" panose="02020603050405020304" pitchFamily="18" charset="0"/>
              </a:rPr>
              <a:t>At the end of this course, participants will be able to:</a:t>
            </a:r>
          </a:p>
          <a:p>
            <a:pPr lvl="1"/>
            <a:r>
              <a:rPr lang="en-CA" dirty="0"/>
              <a:t>understand the Power BI Solution workflow to properly use the different apps</a:t>
            </a:r>
          </a:p>
          <a:p>
            <a:pPr lvl="1"/>
            <a:r>
              <a:rPr lang="en-CA" dirty="0"/>
              <a:t>build an interactive report in Power BI Desktop app </a:t>
            </a:r>
          </a:p>
          <a:p>
            <a:pPr lvl="1"/>
            <a:r>
              <a:rPr lang="en-CA" dirty="0"/>
              <a:t>combine multiple data sources and create dynamic data visualizations </a:t>
            </a:r>
          </a:p>
          <a:p>
            <a:pPr lvl="1"/>
            <a:r>
              <a:rPr lang="en-CA" dirty="0"/>
              <a:t>*use storytelling tools: bookmarks, spotlight, focus, tooltip, axis hierarchy</a:t>
            </a:r>
          </a:p>
          <a:p>
            <a:pPr lvl="1"/>
            <a:r>
              <a:rPr lang="en-CA" dirty="0"/>
              <a:t>explore advanced functionalities to transform and enhance data with Power Query Editor and measures in DAX</a:t>
            </a:r>
          </a:p>
        </p:txBody>
      </p:sp>
      <p:sp>
        <p:nvSpPr>
          <p:cNvPr id="5" name="Slide Number Placeholder 5">
            <a:extLst>
              <a:ext uri="{FF2B5EF4-FFF2-40B4-BE49-F238E27FC236}">
                <a16:creationId xmlns:a16="http://schemas.microsoft.com/office/drawing/2014/main" id="{609EC5F7-6615-431D-4F06-30720EF21C7C}"/>
              </a:ext>
            </a:extLst>
          </p:cNvPr>
          <p:cNvSpPr>
            <a:spLocks noGrp="1"/>
          </p:cNvSpPr>
          <p:nvPr>
            <p:ph type="sldNum" sz="quarter" idx="4"/>
          </p:nvPr>
        </p:nvSpPr>
        <p:spPr/>
        <p:txBody>
          <a:bodyPr/>
          <a:lstStyle/>
          <a:p>
            <a:fld id="{4D63F5A6-AD82-4E1E-87F7-CE90DE510401}" type="slidenum">
              <a:rPr lang="en-CA" smtClean="0"/>
              <a:t>7</a:t>
            </a:fld>
            <a:endParaRPr lang="en-CA"/>
          </a:p>
        </p:txBody>
      </p:sp>
      <p:sp>
        <p:nvSpPr>
          <p:cNvPr id="6" name="Date Placeholder 5">
            <a:extLst>
              <a:ext uri="{FF2B5EF4-FFF2-40B4-BE49-F238E27FC236}">
                <a16:creationId xmlns:a16="http://schemas.microsoft.com/office/drawing/2014/main" id="{177B30BD-831A-EF6E-2EA3-E198AC42BA18}"/>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59798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28. Make and Format a Table (BS)</a:t>
            </a:r>
          </a:p>
        </p:txBody>
      </p:sp>
      <p:sp>
        <p:nvSpPr>
          <p:cNvPr id="6" name="Content Placeholder 5">
            <a:extLst>
              <a:ext uri="{FF2B5EF4-FFF2-40B4-BE49-F238E27FC236}">
                <a16:creationId xmlns:a16="http://schemas.microsoft.com/office/drawing/2014/main" id="{CF77B283-6BA8-02FD-0058-4D0EBD6BC883}"/>
              </a:ext>
            </a:extLst>
          </p:cNvPr>
          <p:cNvSpPr>
            <a:spLocks noGrp="1"/>
          </p:cNvSpPr>
          <p:nvPr>
            <p:ph sz="half" idx="1"/>
          </p:nvPr>
        </p:nvSpPr>
        <p:spPr>
          <a:xfrm>
            <a:off x="1097279" y="2000518"/>
            <a:ext cx="4937760" cy="585800"/>
          </a:xfrm>
        </p:spPr>
        <p:txBody>
          <a:bodyPr/>
          <a:lstStyle/>
          <a:p>
            <a:r>
              <a:rPr lang="en-CA" dirty="0"/>
              <a:t>Visuals can also include </a:t>
            </a:r>
            <a:r>
              <a:rPr lang="en-CA" b="1" dirty="0"/>
              <a:t>tables</a:t>
            </a:r>
            <a:r>
              <a:rPr lang="en-CA" dirty="0"/>
              <a:t>.</a:t>
            </a:r>
          </a:p>
        </p:txBody>
      </p:sp>
      <p:pic>
        <p:nvPicPr>
          <p:cNvPr id="9" name="Content Placeholder 8" descr="A picture containing table&#10;&#10;Description automatically generated">
            <a:extLst>
              <a:ext uri="{FF2B5EF4-FFF2-40B4-BE49-F238E27FC236}">
                <a16:creationId xmlns:a16="http://schemas.microsoft.com/office/drawing/2014/main" id="{F1509EE9-A9EC-27E7-2755-4CB787BF2B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88531" y="2586318"/>
            <a:ext cx="8214938" cy="3667858"/>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70</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930144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748823" cy="1450757"/>
          </a:xfrm>
        </p:spPr>
        <p:txBody>
          <a:bodyPr>
            <a:normAutofit/>
          </a:bodyPr>
          <a:lstStyle/>
          <a:p>
            <a:r>
              <a:rPr lang="en-US" sz="4400" dirty="0"/>
              <a:t>29. Make and Format a Column Chart (BS)</a:t>
            </a:r>
          </a:p>
        </p:txBody>
      </p:sp>
      <p:sp>
        <p:nvSpPr>
          <p:cNvPr id="6" name="Content Placeholder 5">
            <a:extLst>
              <a:ext uri="{FF2B5EF4-FFF2-40B4-BE49-F238E27FC236}">
                <a16:creationId xmlns:a16="http://schemas.microsoft.com/office/drawing/2014/main" id="{3879A1A4-9F39-9616-D0CD-316B47BF9B6E}"/>
              </a:ext>
            </a:extLst>
          </p:cNvPr>
          <p:cNvSpPr>
            <a:spLocks noGrp="1"/>
          </p:cNvSpPr>
          <p:nvPr>
            <p:ph sz="half" idx="1"/>
          </p:nvPr>
        </p:nvSpPr>
        <p:spPr>
          <a:xfrm>
            <a:off x="1097279" y="2013965"/>
            <a:ext cx="10115204" cy="1020588"/>
          </a:xfrm>
        </p:spPr>
        <p:txBody>
          <a:bodyPr/>
          <a:lstStyle/>
          <a:p>
            <a:r>
              <a:rPr lang="en-CA" dirty="0"/>
              <a:t>There are enough transactions in the dataset to produce a daily </a:t>
            </a:r>
            <a:r>
              <a:rPr lang="en-CA" b="1" dirty="0"/>
              <a:t>bar chart time series</a:t>
            </a:r>
            <a:r>
              <a:rPr lang="en-CA" dirty="0"/>
              <a:t> (note the necessary scroller). </a:t>
            </a:r>
          </a:p>
        </p:txBody>
      </p:sp>
      <p:pic>
        <p:nvPicPr>
          <p:cNvPr id="9" name="Content Placeholder 8" descr="A picture containing text, monitor, indoor, screenshot&#10;&#10;Description automatically generated">
            <a:extLst>
              <a:ext uri="{FF2B5EF4-FFF2-40B4-BE49-F238E27FC236}">
                <a16:creationId xmlns:a16="http://schemas.microsoft.com/office/drawing/2014/main" id="{9223DC27-73DB-02F5-6033-5C65D4D89F2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48073" y="3127458"/>
            <a:ext cx="10295853" cy="2843035"/>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2664461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30.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4.pbix</a:t>
            </a:r>
            <a:r>
              <a:rPr lang="en-US" dirty="0"/>
              <a:t> (tasks 1-5, 8-10, 12-15, 17-22, 27-29).</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72</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28280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274105" cy="1450757"/>
          </a:xfrm>
        </p:spPr>
        <p:txBody>
          <a:bodyPr/>
          <a:lstStyle/>
          <a:p>
            <a:r>
              <a:rPr lang="en-US" dirty="0"/>
              <a:t>31. Make and Format a Bar Chart (PA)</a:t>
            </a:r>
          </a:p>
        </p:txBody>
      </p:sp>
      <p:sp>
        <p:nvSpPr>
          <p:cNvPr id="6" name="Content Placeholder 5">
            <a:extLst>
              <a:ext uri="{FF2B5EF4-FFF2-40B4-BE49-F238E27FC236}">
                <a16:creationId xmlns:a16="http://schemas.microsoft.com/office/drawing/2014/main" id="{7AA62DBA-722C-8553-79E4-4FCB582F552C}"/>
              </a:ext>
            </a:extLst>
          </p:cNvPr>
          <p:cNvSpPr>
            <a:spLocks noGrp="1"/>
          </p:cNvSpPr>
          <p:nvPr>
            <p:ph sz="half" idx="1"/>
          </p:nvPr>
        </p:nvSpPr>
        <p:spPr/>
        <p:txBody>
          <a:bodyPr/>
          <a:lstStyle/>
          <a:p>
            <a:r>
              <a:rPr lang="en-CA" dirty="0"/>
              <a:t>We create a </a:t>
            </a:r>
            <a:r>
              <a:rPr lang="en-CA" b="1" dirty="0"/>
              <a:t>bar chart </a:t>
            </a:r>
            <a:r>
              <a:rPr lang="en-CA" dirty="0"/>
              <a:t>that uses the “Check amount” calculated column, for the various JVTC (see detailed instructions, p. 4).</a:t>
            </a:r>
          </a:p>
          <a:p>
            <a:r>
              <a:rPr lang="en-CA" dirty="0"/>
              <a:t>Do you notice anything surprising?  </a:t>
            </a:r>
          </a:p>
        </p:txBody>
      </p:sp>
      <p:pic>
        <p:nvPicPr>
          <p:cNvPr id="9" name="Content Placeholder 8" descr="Graphical user interface&#10;&#10;Description automatically generated">
            <a:extLst>
              <a:ext uri="{FF2B5EF4-FFF2-40B4-BE49-F238E27FC236}">
                <a16:creationId xmlns:a16="http://schemas.microsoft.com/office/drawing/2014/main" id="{AB7347C1-D914-B2C8-91AD-DBBECD7DA8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1348" y="2049694"/>
            <a:ext cx="5275575" cy="3766327"/>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27318993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32. Make Slicers (PA)</a:t>
            </a:r>
          </a:p>
        </p:txBody>
      </p:sp>
      <p:sp>
        <p:nvSpPr>
          <p:cNvPr id="6" name="Content Placeholder 5">
            <a:extLst>
              <a:ext uri="{FF2B5EF4-FFF2-40B4-BE49-F238E27FC236}">
                <a16:creationId xmlns:a16="http://schemas.microsoft.com/office/drawing/2014/main" id="{3276AF59-8903-4457-9173-09A86A89EFB9}"/>
              </a:ext>
            </a:extLst>
          </p:cNvPr>
          <p:cNvSpPr>
            <a:spLocks noGrp="1"/>
          </p:cNvSpPr>
          <p:nvPr>
            <p:ph sz="half" idx="1"/>
          </p:nvPr>
        </p:nvSpPr>
        <p:spPr>
          <a:xfrm>
            <a:off x="1097278" y="2000518"/>
            <a:ext cx="6527204" cy="3868576"/>
          </a:xfrm>
        </p:spPr>
        <p:txBody>
          <a:bodyPr/>
          <a:lstStyle/>
          <a:p>
            <a:r>
              <a:rPr lang="en-CA" dirty="0"/>
              <a:t>We create a “Director” </a:t>
            </a:r>
            <a:r>
              <a:rPr lang="en-CA" b="1" dirty="0"/>
              <a:t>slicer</a:t>
            </a:r>
            <a:r>
              <a:rPr lang="en-CA" dirty="0"/>
              <a:t> and a “Journal Voucher Type Code” </a:t>
            </a:r>
            <a:r>
              <a:rPr lang="en-CA" b="1" dirty="0"/>
              <a:t>slicer</a:t>
            </a:r>
            <a:r>
              <a:rPr lang="en-CA" dirty="0"/>
              <a:t> for the “Monitoring 2” page (see detailed instructions, p. 4).</a:t>
            </a:r>
          </a:p>
          <a:p>
            <a:r>
              <a:rPr lang="en-CA" dirty="0"/>
              <a:t>The “Check amount” irregularity from the previous bar chart suggests that it could be useful to monitor transactions in the Minor Capital (MIC) regime (especially for director C. Power). </a:t>
            </a:r>
          </a:p>
        </p:txBody>
      </p:sp>
      <p:pic>
        <p:nvPicPr>
          <p:cNvPr id="9" name="Content Placeholder 8" descr="Text&#10;&#10;Description automatically generated">
            <a:extLst>
              <a:ext uri="{FF2B5EF4-FFF2-40B4-BE49-F238E27FC236}">
                <a16:creationId xmlns:a16="http://schemas.microsoft.com/office/drawing/2014/main" id="{18549E7A-129E-748E-CE7A-21989C161D0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28278"/>
          <a:stretch/>
        </p:blipFill>
        <p:spPr>
          <a:xfrm>
            <a:off x="8704719" y="2123750"/>
            <a:ext cx="1307221" cy="3622112"/>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27963502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33.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79" y="2017690"/>
            <a:ext cx="10547643" cy="3851404"/>
          </a:xfrm>
        </p:spPr>
        <p:txBody>
          <a:bodyPr/>
          <a:lstStyle/>
          <a:p>
            <a:r>
              <a:rPr lang="en-US" dirty="0"/>
              <a:t>Load and explore </a:t>
            </a:r>
            <a:r>
              <a:rPr lang="en-US" dirty="0">
                <a:highlight>
                  <a:srgbClr val="C0C0C0"/>
                </a:highlight>
                <a:latin typeface="Courant"/>
              </a:rPr>
              <a:t>PBIFB – 5.pbix</a:t>
            </a:r>
            <a:r>
              <a:rPr lang="en-US" dirty="0"/>
              <a:t> (tasks 1-5, 8-10, 12-15, 17-22, 27-29, 31-32).</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742273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normAutofit/>
          </a:bodyPr>
          <a:lstStyle/>
          <a:p>
            <a:r>
              <a:rPr lang="en-US" sz="4400" dirty="0"/>
              <a:t>34. Make and Format Column Charts (ID)</a:t>
            </a:r>
          </a:p>
        </p:txBody>
      </p:sp>
      <p:pic>
        <p:nvPicPr>
          <p:cNvPr id="7" name="Content Placeholder 6" descr="Histogram&#10;&#10;Description automatically generated">
            <a:extLst>
              <a:ext uri="{FF2B5EF4-FFF2-40B4-BE49-F238E27FC236}">
                <a16:creationId xmlns:a16="http://schemas.microsoft.com/office/drawing/2014/main" id="{A40F4F4E-A8AF-C479-EB5D-AB383AED88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79" y="3598171"/>
            <a:ext cx="3233586" cy="212863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76</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9" name="Picture 8" descr="A picture containing graphical user interface&#10;&#10;Description automatically generated">
            <a:extLst>
              <a:ext uri="{FF2B5EF4-FFF2-40B4-BE49-F238E27FC236}">
                <a16:creationId xmlns:a16="http://schemas.microsoft.com/office/drawing/2014/main" id="{5DA49480-C184-6D94-3E6F-C70C0552F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236" y="3593091"/>
            <a:ext cx="3266608" cy="2133710"/>
          </a:xfrm>
          <a:prstGeom prst="rect">
            <a:avLst/>
          </a:prstGeom>
        </p:spPr>
      </p:pic>
      <p:pic>
        <p:nvPicPr>
          <p:cNvPr id="11" name="Picture 10" descr="Graphical user interface&#10;&#10;Description automatically generated with medium confidence">
            <a:extLst>
              <a:ext uri="{FF2B5EF4-FFF2-40B4-BE49-F238E27FC236}">
                <a16:creationId xmlns:a16="http://schemas.microsoft.com/office/drawing/2014/main" id="{071083CA-5072-4D05-9FFE-7FACDFBC4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216" y="3593092"/>
            <a:ext cx="3240363" cy="2133710"/>
          </a:xfrm>
          <a:prstGeom prst="rect">
            <a:avLst/>
          </a:prstGeom>
        </p:spPr>
      </p:pic>
      <p:sp>
        <p:nvSpPr>
          <p:cNvPr id="3" name="Content Placeholder 5">
            <a:extLst>
              <a:ext uri="{FF2B5EF4-FFF2-40B4-BE49-F238E27FC236}">
                <a16:creationId xmlns:a16="http://schemas.microsoft.com/office/drawing/2014/main" id="{4FCE8B56-8193-5508-D888-1CA40D5411E4}"/>
              </a:ext>
            </a:extLst>
          </p:cNvPr>
          <p:cNvSpPr txBox="1">
            <a:spLocks/>
          </p:cNvSpPr>
          <p:nvPr/>
        </p:nvSpPr>
        <p:spPr>
          <a:xfrm>
            <a:off x="1097278" y="2013964"/>
            <a:ext cx="9997443" cy="1621223"/>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dirty="0"/>
              <a:t>We can compute various </a:t>
            </a:r>
            <a:r>
              <a:rPr lang="en-CA" b="1" dirty="0"/>
              <a:t>statistics</a:t>
            </a:r>
            <a:r>
              <a:rPr lang="en-CA" dirty="0"/>
              <a:t> for each of the directors: # transactions, average/standard deviation of “Item Amount”, etc. (see detailed instructions, pp. 4-5). Note that C. Power has </a:t>
            </a:r>
            <a:r>
              <a:rPr lang="en-CA" b="1" dirty="0"/>
              <a:t>outlying</a:t>
            </a:r>
            <a:r>
              <a:rPr lang="en-CA" dirty="0"/>
              <a:t> behaviour.</a:t>
            </a:r>
          </a:p>
        </p:txBody>
      </p:sp>
    </p:spTree>
    <p:extLst>
      <p:ext uri="{BB962C8B-B14F-4D97-AF65-F5344CB8AC3E}">
        <p14:creationId xmlns:p14="http://schemas.microsoft.com/office/powerpoint/2010/main" val="2517785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35.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90"/>
            <a:ext cx="10922782" cy="3851404"/>
          </a:xfrm>
        </p:spPr>
        <p:txBody>
          <a:bodyPr/>
          <a:lstStyle/>
          <a:p>
            <a:r>
              <a:rPr lang="en-US" dirty="0"/>
              <a:t>Load and explore </a:t>
            </a:r>
            <a:r>
              <a:rPr lang="en-US" dirty="0">
                <a:highlight>
                  <a:srgbClr val="C0C0C0"/>
                </a:highlight>
                <a:latin typeface="Courant"/>
              </a:rPr>
              <a:t>PBIFB – 6.pbix</a:t>
            </a:r>
            <a:r>
              <a:rPr lang="en-US" dirty="0"/>
              <a:t> (tasks 1-5, 8-10, 12-15, 17-22, 27-29, 31-32, 34).</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77</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5396478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61320" cy="1450757"/>
          </a:xfrm>
        </p:spPr>
        <p:txBody>
          <a:bodyPr>
            <a:normAutofit/>
          </a:bodyPr>
          <a:lstStyle/>
          <a:p>
            <a:r>
              <a:rPr lang="en-US" sz="4400" dirty="0"/>
              <a:t>36. Make and Format a Column Chart (PA)</a:t>
            </a:r>
          </a:p>
        </p:txBody>
      </p:sp>
      <p:sp>
        <p:nvSpPr>
          <p:cNvPr id="6" name="Content Placeholder 5">
            <a:extLst>
              <a:ext uri="{FF2B5EF4-FFF2-40B4-BE49-F238E27FC236}">
                <a16:creationId xmlns:a16="http://schemas.microsoft.com/office/drawing/2014/main" id="{173D7F48-B4C3-1B91-02D8-EC74DEB66F00}"/>
              </a:ext>
            </a:extLst>
          </p:cNvPr>
          <p:cNvSpPr>
            <a:spLocks noGrp="1"/>
          </p:cNvSpPr>
          <p:nvPr>
            <p:ph sz="half" idx="1"/>
          </p:nvPr>
        </p:nvSpPr>
        <p:spPr>
          <a:xfrm>
            <a:off x="1097278" y="2000518"/>
            <a:ext cx="4998721" cy="3868576"/>
          </a:xfrm>
        </p:spPr>
        <p:txBody>
          <a:bodyPr/>
          <a:lstStyle/>
          <a:p>
            <a:r>
              <a:rPr lang="en-CA" dirty="0"/>
              <a:t>We can compute various </a:t>
            </a:r>
            <a:r>
              <a:rPr lang="en-CA" b="1" dirty="0"/>
              <a:t>statistics</a:t>
            </a:r>
            <a:r>
              <a:rPr lang="en-CA" dirty="0"/>
              <a:t> for each of the directors: maximum “Item Amount”, in this case (see detailed instructions, p. 5). </a:t>
            </a:r>
          </a:p>
          <a:p>
            <a:r>
              <a:rPr lang="en-CA" dirty="0"/>
              <a:t>Note that C. Power again has </a:t>
            </a:r>
            <a:r>
              <a:rPr lang="en-CA" b="1" dirty="0"/>
              <a:t>outlying</a:t>
            </a:r>
            <a:r>
              <a:rPr lang="en-CA" dirty="0"/>
              <a:t> behaviour.</a:t>
            </a:r>
          </a:p>
        </p:txBody>
      </p:sp>
      <p:pic>
        <p:nvPicPr>
          <p:cNvPr id="9" name="Content Placeholder 8" descr="Graphical user interface&#10;&#10;Description automatically generated">
            <a:extLst>
              <a:ext uri="{FF2B5EF4-FFF2-40B4-BE49-F238E27FC236}">
                <a16:creationId xmlns:a16="http://schemas.microsoft.com/office/drawing/2014/main" id="{B737BD35-567C-8DC8-9E3C-C3F33C9EF41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37712" y="2318843"/>
            <a:ext cx="5504352" cy="3587543"/>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3462101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37. Monitoring the Situation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79</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60886" y="1878075"/>
            <a:ext cx="7827378" cy="4358775"/>
          </a:xfrm>
        </p:spPr>
      </p:pic>
    </p:spTree>
    <p:extLst>
      <p:ext uri="{BB962C8B-B14F-4D97-AF65-F5344CB8AC3E}">
        <p14:creationId xmlns:p14="http://schemas.microsoft.com/office/powerpoint/2010/main" val="396699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67791C-1CDB-5CAE-3134-E64386E42F0D}"/>
              </a:ext>
            </a:extLst>
          </p:cNvPr>
          <p:cNvSpPr>
            <a:spLocks noGrp="1"/>
          </p:cNvSpPr>
          <p:nvPr>
            <p:ph type="title"/>
          </p:nvPr>
        </p:nvSpPr>
        <p:spPr/>
        <p:txBody>
          <a:bodyPr/>
          <a:lstStyle/>
          <a:p>
            <a:r>
              <a:rPr lang="en-US"/>
              <a:t>Sister Courses</a:t>
            </a:r>
          </a:p>
        </p:txBody>
      </p:sp>
      <p:sp>
        <p:nvSpPr>
          <p:cNvPr id="11" name="Text Placeholder 10">
            <a:extLst>
              <a:ext uri="{FF2B5EF4-FFF2-40B4-BE49-F238E27FC236}">
                <a16:creationId xmlns:a16="http://schemas.microsoft.com/office/drawing/2014/main" id="{072E4C49-A41A-5E87-0617-1731AC3924A2}"/>
              </a:ext>
            </a:extLst>
          </p:cNvPr>
          <p:cNvSpPr>
            <a:spLocks noGrp="1"/>
          </p:cNvSpPr>
          <p:nvPr>
            <p:ph type="body" idx="1"/>
          </p:nvPr>
        </p:nvSpPr>
        <p:spPr>
          <a:xfrm>
            <a:off x="173779" y="1950689"/>
            <a:ext cx="3707999" cy="736282"/>
          </a:xfrm>
        </p:spPr>
        <p:txBody>
          <a:bodyPr/>
          <a:lstStyle/>
          <a:p>
            <a:pPr algn="ctr"/>
            <a:r>
              <a:rPr lang="en-US" dirty="0">
                <a:solidFill>
                  <a:srgbClr val="92D050"/>
                </a:solidFill>
              </a:rPr>
              <a:t>Data </a:t>
            </a:r>
            <a:r>
              <a:rPr lang="en-US">
                <a:solidFill>
                  <a:srgbClr val="92D050"/>
                </a:solidFill>
              </a:rPr>
              <a:t>SCIENCE </a:t>
            </a:r>
            <a:br>
              <a:rPr lang="en-US">
                <a:solidFill>
                  <a:srgbClr val="92D050"/>
                </a:solidFill>
              </a:rPr>
            </a:br>
            <a:r>
              <a:rPr lang="en-US">
                <a:solidFill>
                  <a:srgbClr val="92D050"/>
                </a:solidFill>
              </a:rPr>
              <a:t>ESSENTIALS</a:t>
            </a:r>
            <a:endParaRPr lang="en-US" dirty="0">
              <a:solidFill>
                <a:srgbClr val="92D050"/>
              </a:solidFill>
            </a:endParaRPr>
          </a:p>
        </p:txBody>
      </p:sp>
      <p:sp>
        <p:nvSpPr>
          <p:cNvPr id="12" name="Content Placeholder 11">
            <a:extLst>
              <a:ext uri="{FF2B5EF4-FFF2-40B4-BE49-F238E27FC236}">
                <a16:creationId xmlns:a16="http://schemas.microsoft.com/office/drawing/2014/main" id="{C6C71D8C-B021-BD34-9EC0-90A9AE39F273}"/>
              </a:ext>
            </a:extLst>
          </p:cNvPr>
          <p:cNvSpPr>
            <a:spLocks noGrp="1"/>
          </p:cNvSpPr>
          <p:nvPr>
            <p:ph sz="half" idx="2"/>
          </p:nvPr>
        </p:nvSpPr>
        <p:spPr>
          <a:xfrm>
            <a:off x="173779" y="2686971"/>
            <a:ext cx="3708000" cy="3378200"/>
          </a:xfrm>
        </p:spPr>
        <p:txBody>
          <a:bodyPr anchor="t">
            <a:normAutofit/>
          </a:bodyPr>
          <a:lstStyle/>
          <a:p>
            <a:pPr marL="749808" lvl="1" indent="-457200">
              <a:lnSpc>
                <a:spcPct val="150000"/>
              </a:lnSpc>
              <a:buClr>
                <a:srgbClr val="92D050"/>
              </a:buClr>
              <a:buFont typeface="+mj-lt"/>
              <a:buAutoNum type="arabicPeriod"/>
            </a:pPr>
            <a:r>
              <a:rPr lang="en-US" sz="2400" dirty="0"/>
              <a:t>Non-Technical Aspects</a:t>
            </a:r>
          </a:p>
          <a:p>
            <a:pPr marL="749808" lvl="1" indent="-457200">
              <a:lnSpc>
                <a:spcPct val="150000"/>
              </a:lnSpc>
              <a:buClr>
                <a:srgbClr val="92D050"/>
              </a:buClr>
              <a:buFont typeface="+mj-lt"/>
              <a:buAutoNum type="arabicPeriod"/>
            </a:pPr>
            <a:r>
              <a:rPr lang="en-US" sz="2400" dirty="0"/>
              <a:t>Data Science Basics</a:t>
            </a:r>
          </a:p>
          <a:p>
            <a:pPr marL="749808" lvl="1" indent="-457200">
              <a:lnSpc>
                <a:spcPct val="150000"/>
              </a:lnSpc>
              <a:buClr>
                <a:srgbClr val="92D050"/>
              </a:buClr>
              <a:buFont typeface="+mj-lt"/>
              <a:buAutoNum type="arabicPeriod"/>
            </a:pPr>
            <a:r>
              <a:rPr lang="en-US" sz="2400" dirty="0"/>
              <a:t>Data Preparation</a:t>
            </a:r>
          </a:p>
          <a:p>
            <a:pPr marL="749808" lvl="1" indent="-457200">
              <a:lnSpc>
                <a:spcPct val="150000"/>
              </a:lnSpc>
              <a:buClr>
                <a:srgbClr val="92D050"/>
              </a:buClr>
              <a:buFont typeface="+mj-lt"/>
              <a:buAutoNum type="arabicPeriod"/>
            </a:pPr>
            <a:r>
              <a:rPr lang="en-US" sz="2400" dirty="0"/>
              <a:t>Data Engineering</a:t>
            </a:r>
          </a:p>
        </p:txBody>
      </p:sp>
      <p:sp>
        <p:nvSpPr>
          <p:cNvPr id="13" name="Text Placeholder 12">
            <a:extLst>
              <a:ext uri="{FF2B5EF4-FFF2-40B4-BE49-F238E27FC236}">
                <a16:creationId xmlns:a16="http://schemas.microsoft.com/office/drawing/2014/main" id="{3F08E38D-11B8-D2AE-9787-78F40DB71BC9}"/>
              </a:ext>
            </a:extLst>
          </p:cNvPr>
          <p:cNvSpPr>
            <a:spLocks noGrp="1"/>
          </p:cNvSpPr>
          <p:nvPr>
            <p:ph type="body" sz="quarter" idx="3"/>
          </p:nvPr>
        </p:nvSpPr>
        <p:spPr>
          <a:xfrm>
            <a:off x="4256191" y="1950689"/>
            <a:ext cx="3707998" cy="736282"/>
          </a:xfrm>
        </p:spPr>
        <p:txBody>
          <a:bodyPr/>
          <a:lstStyle/>
          <a:p>
            <a:pPr algn="ctr"/>
            <a:r>
              <a:rPr lang="en-US" dirty="0">
                <a:solidFill>
                  <a:srgbClr val="C00000"/>
                </a:solidFill>
              </a:rPr>
              <a:t>Data visualization and Dashboards</a:t>
            </a:r>
          </a:p>
        </p:txBody>
      </p:sp>
      <p:sp>
        <p:nvSpPr>
          <p:cNvPr id="14" name="Content Placeholder 13">
            <a:extLst>
              <a:ext uri="{FF2B5EF4-FFF2-40B4-BE49-F238E27FC236}">
                <a16:creationId xmlns:a16="http://schemas.microsoft.com/office/drawing/2014/main" id="{9464E332-2490-17FC-F8D3-FC2EB6D1B26A}"/>
              </a:ext>
            </a:extLst>
          </p:cNvPr>
          <p:cNvSpPr>
            <a:spLocks noGrp="1"/>
          </p:cNvSpPr>
          <p:nvPr>
            <p:ph sz="quarter" idx="4"/>
          </p:nvPr>
        </p:nvSpPr>
        <p:spPr>
          <a:xfrm>
            <a:off x="4256192" y="2686971"/>
            <a:ext cx="3708000" cy="3378200"/>
          </a:xfrm>
        </p:spPr>
        <p:txBody>
          <a:bodyPr anchor="t">
            <a:normAutofit/>
          </a:bodyPr>
          <a:lstStyle/>
          <a:p>
            <a:pPr marL="749808" lvl="1" indent="-457200">
              <a:lnSpc>
                <a:spcPct val="150000"/>
              </a:lnSpc>
              <a:buClr>
                <a:srgbClr val="C00000"/>
              </a:buClr>
              <a:buFont typeface="+mj-lt"/>
              <a:buAutoNum type="arabicPeriod"/>
            </a:pPr>
            <a:r>
              <a:rPr lang="en-US" sz="2400" dirty="0"/>
              <a:t>Data Viz Concepts</a:t>
            </a:r>
          </a:p>
          <a:p>
            <a:pPr marL="749808" lvl="1" indent="-457200">
              <a:lnSpc>
                <a:spcPct val="150000"/>
              </a:lnSpc>
              <a:buClr>
                <a:srgbClr val="C00000"/>
              </a:buClr>
              <a:buFont typeface="+mj-lt"/>
              <a:buAutoNum type="arabicPeriod"/>
            </a:pPr>
            <a:r>
              <a:rPr lang="en-US" sz="2400" dirty="0"/>
              <a:t>Dashboarding</a:t>
            </a:r>
          </a:p>
          <a:p>
            <a:pPr marL="749808" lvl="1" indent="-457200">
              <a:lnSpc>
                <a:spcPct val="150000"/>
              </a:lnSpc>
              <a:buClr>
                <a:srgbClr val="C00000"/>
              </a:buClr>
              <a:buFont typeface="+mj-lt"/>
              <a:buAutoNum type="arabicPeriod"/>
            </a:pPr>
            <a:r>
              <a:rPr lang="en-US" sz="2400" dirty="0"/>
              <a:t>Storytelling with Data</a:t>
            </a:r>
          </a:p>
          <a:p>
            <a:pPr marL="749808" lvl="1" indent="-457200">
              <a:lnSpc>
                <a:spcPct val="150000"/>
              </a:lnSpc>
              <a:buClr>
                <a:srgbClr val="C00000"/>
              </a:buClr>
              <a:buFont typeface="+mj-lt"/>
              <a:buAutoNum type="arabicPeriod"/>
            </a:pPr>
            <a:r>
              <a:rPr lang="en-US" sz="2400" dirty="0"/>
              <a:t>Data Viz with ggplot2</a:t>
            </a:r>
          </a:p>
        </p:txBody>
      </p:sp>
      <p:sp>
        <p:nvSpPr>
          <p:cNvPr id="5" name="Date Placeholder 4">
            <a:extLst>
              <a:ext uri="{FF2B5EF4-FFF2-40B4-BE49-F238E27FC236}">
                <a16:creationId xmlns:a16="http://schemas.microsoft.com/office/drawing/2014/main" id="{C1B22109-40AC-EA58-DC87-CC6BB7E5E9E0}"/>
              </a:ext>
            </a:extLst>
          </p:cNvPr>
          <p:cNvSpPr>
            <a:spLocks noGrp="1"/>
          </p:cNvSpPr>
          <p:nvPr>
            <p:ph type="dt" sz="half" idx="10"/>
          </p:nvPr>
        </p:nvSpPr>
        <p:spPr>
          <a:xfrm>
            <a:off x="1097280" y="6447427"/>
            <a:ext cx="3776056" cy="365125"/>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POWER BI FOR BEGINNERS</a:t>
            </a:r>
            <a:endParaRPr lang="en-CA" dirty="0"/>
          </a:p>
        </p:txBody>
      </p:sp>
      <p:sp>
        <p:nvSpPr>
          <p:cNvPr id="6" name="Slide Number Placeholder 5">
            <a:extLst>
              <a:ext uri="{FF2B5EF4-FFF2-40B4-BE49-F238E27FC236}">
                <a16:creationId xmlns:a16="http://schemas.microsoft.com/office/drawing/2014/main" id="{0DEDEB4A-3539-9572-06B6-4F8F7D2B1948}"/>
              </a:ext>
            </a:extLst>
          </p:cNvPr>
          <p:cNvSpPr>
            <a:spLocks noGrp="1"/>
          </p:cNvSpPr>
          <p:nvPr>
            <p:ph type="sldNum" sz="quarter" idx="11"/>
          </p:nvPr>
        </p:nvSpPr>
        <p:spPr/>
        <p:txBody>
          <a:bodyPr/>
          <a:lstStyle/>
          <a:p>
            <a:fld id="{4D63F5A6-AD82-4E1E-87F7-CE90DE510401}" type="slidenum">
              <a:rPr lang="en-CA" smtClean="0"/>
              <a:pPr/>
              <a:t>8</a:t>
            </a:fld>
            <a:endParaRPr lang="en-CA"/>
          </a:p>
        </p:txBody>
      </p:sp>
      <p:sp>
        <p:nvSpPr>
          <p:cNvPr id="4" name="Text Placeholder 10">
            <a:extLst>
              <a:ext uri="{FF2B5EF4-FFF2-40B4-BE49-F238E27FC236}">
                <a16:creationId xmlns:a16="http://schemas.microsoft.com/office/drawing/2014/main" id="{44769366-59F2-DBCF-D59B-34F8D15EC317}"/>
              </a:ext>
            </a:extLst>
          </p:cNvPr>
          <p:cNvSpPr txBox="1">
            <a:spLocks/>
          </p:cNvSpPr>
          <p:nvPr/>
        </p:nvSpPr>
        <p:spPr>
          <a:xfrm>
            <a:off x="8338600" y="1939948"/>
            <a:ext cx="3708005" cy="736282"/>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CA" dirty="0">
                <a:solidFill>
                  <a:srgbClr val="FFC000"/>
                </a:solidFill>
              </a:rPr>
              <a:t>INTRODUCTION TO </a:t>
            </a:r>
            <a:br>
              <a:rPr lang="en-CA" dirty="0">
                <a:solidFill>
                  <a:srgbClr val="FFC000"/>
                </a:solidFill>
              </a:rPr>
            </a:br>
            <a:r>
              <a:rPr lang="en-CA" dirty="0">
                <a:solidFill>
                  <a:srgbClr val="FFC000"/>
                </a:solidFill>
              </a:rPr>
              <a:t>MACHINE LEARNING</a:t>
            </a:r>
          </a:p>
        </p:txBody>
      </p:sp>
      <p:sp>
        <p:nvSpPr>
          <p:cNvPr id="8" name="Content Placeholder 11">
            <a:extLst>
              <a:ext uri="{FF2B5EF4-FFF2-40B4-BE49-F238E27FC236}">
                <a16:creationId xmlns:a16="http://schemas.microsoft.com/office/drawing/2014/main" id="{E1289A2F-F9BB-E005-81C3-83E2879AAC07}"/>
              </a:ext>
            </a:extLst>
          </p:cNvPr>
          <p:cNvSpPr txBox="1">
            <a:spLocks/>
          </p:cNvSpPr>
          <p:nvPr/>
        </p:nvSpPr>
        <p:spPr>
          <a:xfrm>
            <a:off x="8338606" y="2686971"/>
            <a:ext cx="3708000" cy="3378200"/>
          </a:xfrm>
          <a:prstGeom prst="rect">
            <a:avLst/>
          </a:prstGeom>
        </p:spPr>
        <p:txBody>
          <a:bodyPr vert="horz" lIns="0" tIns="45720" rIns="0" bIns="45720" rtlCol="0" anchor="t">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lnSpc>
                <a:spcPct val="150000"/>
              </a:lnSpc>
              <a:buClr>
                <a:srgbClr val="FFC000"/>
              </a:buClr>
              <a:buFont typeface="+mj-lt"/>
              <a:buAutoNum type="arabicPeriod"/>
            </a:pPr>
            <a:r>
              <a:rPr lang="en-US" sz="2400" dirty="0"/>
              <a:t>Statistical Learning</a:t>
            </a:r>
          </a:p>
          <a:p>
            <a:pPr marL="749808" lvl="1" indent="-457200">
              <a:lnSpc>
                <a:spcPct val="150000"/>
              </a:lnSpc>
              <a:buClr>
                <a:srgbClr val="FFC000"/>
              </a:buClr>
              <a:buFont typeface="+mj-lt"/>
              <a:buAutoNum type="arabicPeriod"/>
            </a:pPr>
            <a:r>
              <a:rPr lang="en-US" sz="2400" dirty="0"/>
              <a:t>Classification</a:t>
            </a:r>
          </a:p>
          <a:p>
            <a:pPr marL="749808" lvl="1" indent="-457200">
              <a:lnSpc>
                <a:spcPct val="150000"/>
              </a:lnSpc>
              <a:buClr>
                <a:srgbClr val="FFC000"/>
              </a:buClr>
              <a:buFont typeface="+mj-lt"/>
              <a:buAutoNum type="arabicPeriod"/>
            </a:pPr>
            <a:r>
              <a:rPr lang="en-US" sz="2400" dirty="0"/>
              <a:t>Clustering</a:t>
            </a:r>
          </a:p>
          <a:p>
            <a:pPr marL="749808" lvl="1" indent="-457200">
              <a:lnSpc>
                <a:spcPct val="150000"/>
              </a:lnSpc>
              <a:buClr>
                <a:srgbClr val="FFC000"/>
              </a:buClr>
              <a:buFont typeface="+mj-lt"/>
              <a:buAutoNum type="arabicPeriod"/>
            </a:pPr>
            <a:r>
              <a:rPr lang="en-US" sz="2400" dirty="0"/>
              <a:t>Issues and Challenges</a:t>
            </a:r>
          </a:p>
        </p:txBody>
      </p:sp>
    </p:spTree>
    <p:extLst>
      <p:ext uri="{BB962C8B-B14F-4D97-AF65-F5344CB8AC3E}">
        <p14:creationId xmlns:p14="http://schemas.microsoft.com/office/powerpoint/2010/main" val="2513374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37. Monitoring the Situation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80</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89358" y="1878075"/>
            <a:ext cx="7770433" cy="4358775"/>
          </a:xfrm>
        </p:spPr>
      </p:pic>
    </p:spTree>
    <p:extLst>
      <p:ext uri="{BB962C8B-B14F-4D97-AF65-F5344CB8AC3E}">
        <p14:creationId xmlns:p14="http://schemas.microsoft.com/office/powerpoint/2010/main" val="5721608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dirty="0"/>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dirty="0"/>
              <a:t>Situational Awareness</a:t>
            </a:r>
            <a:endParaRPr lang="en-CA" sz="1200" dirty="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81</a:t>
            </a:fld>
            <a:endParaRPr lang="en-CA" dirty="0"/>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dirty="0"/>
              <a:t>Continue exploring the dashboard. Can you find anything interesting in the data? </a:t>
            </a:r>
          </a:p>
          <a:p>
            <a:pPr marL="457200" indent="-457200" algn="l">
              <a:buFont typeface="+mj-lt"/>
              <a:buAutoNum type="arabicPeriod"/>
            </a:pPr>
            <a:r>
              <a:rPr lang="en-CA" dirty="0"/>
              <a:t>Make and format the table of task 28. </a:t>
            </a:r>
          </a:p>
          <a:p>
            <a:pPr marL="457200" indent="-457200" algn="l">
              <a:buFont typeface="+mj-lt"/>
              <a:buAutoNum type="arabicPeriod"/>
            </a:pPr>
            <a:r>
              <a:rPr lang="en-CA" dirty="0"/>
              <a:t>Make and format the column chart of task 29.</a:t>
            </a:r>
          </a:p>
          <a:p>
            <a:pPr marL="457200" indent="-457200" algn="l">
              <a:buFont typeface="+mj-lt"/>
              <a:buAutoNum type="arabicPeriod"/>
            </a:pPr>
            <a:r>
              <a:rPr lang="en-CA" dirty="0"/>
              <a:t>Create new charts, using calculated measures and columns as necessary, to help you monitor the situation in the dataset.</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1097280" y="6447427"/>
            <a:ext cx="3834111"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400" dirty="0"/>
              <a:t>POWER BI FOR BEGINNERS</a:t>
            </a:r>
            <a:endParaRPr lang="en-CA" sz="1400" dirty="0"/>
          </a:p>
        </p:txBody>
      </p:sp>
    </p:spTree>
    <p:extLst>
      <p:ext uri="{BB962C8B-B14F-4D97-AF65-F5344CB8AC3E}">
        <p14:creationId xmlns:p14="http://schemas.microsoft.com/office/powerpoint/2010/main" val="1057005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dirty="0"/>
              <a:t>V. Storybook</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dirty="0"/>
              <a:t>Power BI FOR BEGINNERS</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82</a:t>
            </a:fld>
            <a:endParaRPr lang="en-CA"/>
          </a:p>
        </p:txBody>
      </p:sp>
    </p:spTree>
    <p:extLst>
      <p:ext uri="{BB962C8B-B14F-4D97-AF65-F5344CB8AC3E}">
        <p14:creationId xmlns:p14="http://schemas.microsoft.com/office/powerpoint/2010/main" val="3675571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71D0-15EA-B384-6907-22A5B5F16E33}"/>
              </a:ext>
            </a:extLst>
          </p:cNvPr>
          <p:cNvSpPr>
            <a:spLocks noGrp="1"/>
          </p:cNvSpPr>
          <p:nvPr>
            <p:ph type="title"/>
          </p:nvPr>
        </p:nvSpPr>
        <p:spPr/>
        <p:txBody>
          <a:bodyPr/>
          <a:lstStyle/>
          <a:p>
            <a:r>
              <a:rPr lang="en-CA" dirty="0"/>
              <a:t>38. Evolving a Chart (BN)</a:t>
            </a:r>
          </a:p>
        </p:txBody>
      </p:sp>
      <p:pic>
        <p:nvPicPr>
          <p:cNvPr id="7" name="Picture 6" descr="Chart, bar chart&#10;&#10;Description automatically generated">
            <a:extLst>
              <a:ext uri="{FF2B5EF4-FFF2-40B4-BE49-F238E27FC236}">
                <a16:creationId xmlns:a16="http://schemas.microsoft.com/office/drawing/2014/main" id="{6C167808-8B5B-7279-326B-4DF6B01A545D}"/>
              </a:ext>
            </a:extLst>
          </p:cNvPr>
          <p:cNvPicPr>
            <a:picLocks noChangeAspect="1"/>
          </p:cNvPicPr>
          <p:nvPr/>
        </p:nvPicPr>
        <p:blipFill>
          <a:blip r:embed="rId2"/>
          <a:stretch>
            <a:fillRect/>
          </a:stretch>
        </p:blipFill>
        <p:spPr>
          <a:xfrm>
            <a:off x="480724" y="1943237"/>
            <a:ext cx="4741723" cy="4165679"/>
          </a:xfrm>
          <a:prstGeom prst="rect">
            <a:avLst/>
          </a:prstGeom>
        </p:spPr>
      </p:pic>
      <p:sp>
        <p:nvSpPr>
          <p:cNvPr id="17" name="TextBox 16">
            <a:extLst>
              <a:ext uri="{FF2B5EF4-FFF2-40B4-BE49-F238E27FC236}">
                <a16:creationId xmlns:a16="http://schemas.microsoft.com/office/drawing/2014/main" id="{3E670FBC-8509-45DD-12A4-51F7E92C1178}"/>
              </a:ext>
            </a:extLst>
          </p:cNvPr>
          <p:cNvSpPr txBox="1"/>
          <p:nvPr/>
        </p:nvSpPr>
        <p:spPr>
          <a:xfrm>
            <a:off x="5390867" y="0"/>
            <a:ext cx="6741006"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[C. </a:t>
            </a:r>
            <a:r>
              <a:rPr lang="en-CA" sz="1200" dirty="0" err="1">
                <a:solidFill>
                  <a:schemeClr val="tx2"/>
                </a:solidFill>
                <a:latin typeface="Dagny OT" panose="020B0504020201020104" pitchFamily="34" charset="0"/>
              </a:rPr>
              <a:t>Nussbaumer</a:t>
            </a:r>
            <a:r>
              <a:rPr lang="en-CA" sz="1200" dirty="0">
                <a:solidFill>
                  <a:schemeClr val="tx2"/>
                </a:solidFill>
                <a:latin typeface="Dagny OT" panose="020B0504020201020104" pitchFamily="34" charset="0"/>
              </a:rPr>
              <a:t> </a:t>
            </a:r>
            <a:r>
              <a:rPr lang="en-CA" sz="1200" dirty="0" err="1">
                <a:solidFill>
                  <a:schemeClr val="tx2"/>
                </a:solidFill>
                <a:latin typeface="Dagny OT" panose="020B0504020201020104" pitchFamily="34" charset="0"/>
              </a:rPr>
              <a:t>Knaflic</a:t>
            </a:r>
            <a:r>
              <a:rPr lang="en-CA" sz="1200" dirty="0">
                <a:solidFill>
                  <a:schemeClr val="tx2"/>
                </a:solidFill>
                <a:latin typeface="Dagny OT" panose="020B0504020201020104" pitchFamily="34" charset="0"/>
              </a:rPr>
              <a:t>, </a:t>
            </a:r>
            <a:r>
              <a:rPr lang="en-CA" sz="1200" i="1" dirty="0">
                <a:solidFill>
                  <a:schemeClr val="tx2"/>
                </a:solidFill>
                <a:latin typeface="Dagny OT" panose="020B0504020201020104" pitchFamily="34" charset="0"/>
              </a:rPr>
              <a:t>Storytelling with Data</a:t>
            </a:r>
            <a:r>
              <a:rPr lang="en-CA" sz="1200" dirty="0">
                <a:solidFill>
                  <a:schemeClr val="tx2"/>
                </a:solidFill>
                <a:latin typeface="Dagny OT" panose="020B0504020201020104" pitchFamily="34" charset="0"/>
              </a:rPr>
              <a:t>]</a:t>
            </a:r>
          </a:p>
        </p:txBody>
      </p:sp>
      <p:pic>
        <p:nvPicPr>
          <p:cNvPr id="3" name="Picture 2" descr="images">
            <a:extLst>
              <a:ext uri="{FF2B5EF4-FFF2-40B4-BE49-F238E27FC236}">
                <a16:creationId xmlns:a16="http://schemas.microsoft.com/office/drawing/2014/main" id="{F8700BE8-44A0-CB6A-3274-325C7A055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1883" y="2409345"/>
            <a:ext cx="6158973" cy="323346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C737592-DDC5-759A-3C41-440C1B3DC203}"/>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5" name="Slide Number Placeholder 4">
            <a:extLst>
              <a:ext uri="{FF2B5EF4-FFF2-40B4-BE49-F238E27FC236}">
                <a16:creationId xmlns:a16="http://schemas.microsoft.com/office/drawing/2014/main" id="{6CBD8434-2AD7-58AA-FFF2-0D5FFEA818D8}"/>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solidFill>
                  <a:schemeClr val="bg1"/>
                </a:solidFill>
              </a:rPr>
              <a:pPr/>
              <a:t>83</a:t>
            </a:fld>
            <a:endParaRPr lang="en-CA" dirty="0">
              <a:solidFill>
                <a:schemeClr val="bg1"/>
              </a:solidFill>
            </a:endParaRPr>
          </a:p>
        </p:txBody>
      </p:sp>
      <p:sp>
        <p:nvSpPr>
          <p:cNvPr id="6" name="TextBox 5">
            <a:extLst>
              <a:ext uri="{FF2B5EF4-FFF2-40B4-BE49-F238E27FC236}">
                <a16:creationId xmlns:a16="http://schemas.microsoft.com/office/drawing/2014/main" id="{FC509DBF-B78D-C085-824E-3C9D6B2B46C6}"/>
              </a:ext>
            </a:extLst>
          </p:cNvPr>
          <p:cNvSpPr txBox="1"/>
          <p:nvPr/>
        </p:nvSpPr>
        <p:spPr>
          <a:xfrm>
            <a:off x="5681884" y="5790686"/>
            <a:ext cx="3122148" cy="369332"/>
          </a:xfrm>
          <a:prstGeom prst="rect">
            <a:avLst/>
          </a:prstGeom>
          <a:solidFill>
            <a:schemeClr val="accent1">
              <a:lumMod val="20000"/>
              <a:lumOff val="80000"/>
            </a:schemeClr>
          </a:solidFill>
          <a:ln>
            <a:solidFill>
              <a:schemeClr val="accent1"/>
            </a:solidFill>
          </a:ln>
        </p:spPr>
        <p:txBody>
          <a:bodyPr wrap="square" rtlCol="0">
            <a:spAutoFit/>
          </a:bodyPr>
          <a:lstStyle/>
          <a:p>
            <a:r>
              <a:rPr lang="en-US" b="1" dirty="0">
                <a:solidFill>
                  <a:schemeClr val="accent1"/>
                </a:solidFill>
                <a:latin typeface="Dagny OT" panose="020B0504020201020104" pitchFamily="34" charset="77"/>
              </a:rPr>
              <a:t>1. Change graph type (trope)</a:t>
            </a:r>
          </a:p>
        </p:txBody>
      </p:sp>
    </p:spTree>
    <p:extLst>
      <p:ext uri="{BB962C8B-B14F-4D97-AF65-F5344CB8AC3E}">
        <p14:creationId xmlns:p14="http://schemas.microsoft.com/office/powerpoint/2010/main" val="293250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71D0-15EA-B384-6907-22A5B5F16E33}"/>
              </a:ext>
            </a:extLst>
          </p:cNvPr>
          <p:cNvSpPr>
            <a:spLocks noGrp="1"/>
          </p:cNvSpPr>
          <p:nvPr>
            <p:ph type="title"/>
          </p:nvPr>
        </p:nvSpPr>
        <p:spPr/>
        <p:txBody>
          <a:bodyPr/>
          <a:lstStyle/>
          <a:p>
            <a:r>
              <a:rPr lang="en-CA" dirty="0"/>
              <a:t>38. Evolving a Chart (BN)</a:t>
            </a:r>
          </a:p>
        </p:txBody>
      </p:sp>
      <p:sp>
        <p:nvSpPr>
          <p:cNvPr id="17" name="TextBox 16">
            <a:extLst>
              <a:ext uri="{FF2B5EF4-FFF2-40B4-BE49-F238E27FC236}">
                <a16:creationId xmlns:a16="http://schemas.microsoft.com/office/drawing/2014/main" id="{3E670FBC-8509-45DD-12A4-51F7E92C1178}"/>
              </a:ext>
            </a:extLst>
          </p:cNvPr>
          <p:cNvSpPr txBox="1"/>
          <p:nvPr/>
        </p:nvSpPr>
        <p:spPr>
          <a:xfrm>
            <a:off x="5390867" y="0"/>
            <a:ext cx="6741006"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C. </a:t>
            </a:r>
            <a:r>
              <a:rPr lang="en-CA" sz="1200" dirty="0" err="1">
                <a:solidFill>
                  <a:schemeClr val="tx2"/>
                </a:solidFill>
                <a:latin typeface="Dagny OT" panose="020B0504020201020104" pitchFamily="34" charset="0"/>
              </a:rPr>
              <a:t>Nussbaumer</a:t>
            </a:r>
            <a:r>
              <a:rPr lang="en-CA" sz="1200" dirty="0">
                <a:solidFill>
                  <a:schemeClr val="tx2"/>
                </a:solidFill>
                <a:latin typeface="Dagny OT" panose="020B0504020201020104" pitchFamily="34" charset="0"/>
              </a:rPr>
              <a:t> </a:t>
            </a:r>
            <a:r>
              <a:rPr lang="en-CA" sz="1200" dirty="0" err="1">
                <a:solidFill>
                  <a:schemeClr val="tx2"/>
                </a:solidFill>
                <a:latin typeface="Dagny OT" panose="020B0504020201020104" pitchFamily="34" charset="0"/>
              </a:rPr>
              <a:t>Knaflic</a:t>
            </a:r>
            <a:r>
              <a:rPr lang="en-CA" sz="1200" dirty="0">
                <a:solidFill>
                  <a:schemeClr val="tx2"/>
                </a:solidFill>
                <a:latin typeface="Dagny OT" panose="020B0504020201020104" pitchFamily="34" charset="0"/>
              </a:rPr>
              <a:t>, </a:t>
            </a:r>
            <a:r>
              <a:rPr lang="en-CA" sz="1200" i="1" dirty="0">
                <a:solidFill>
                  <a:schemeClr val="tx2"/>
                </a:solidFill>
                <a:latin typeface="Dagny OT" panose="020B0504020201020104" pitchFamily="34" charset="0"/>
              </a:rPr>
              <a:t>Storytelling with Data</a:t>
            </a:r>
            <a:r>
              <a:rPr lang="en-CA" sz="1200" dirty="0">
                <a:solidFill>
                  <a:schemeClr val="tx2"/>
                </a:solidFill>
                <a:latin typeface="Dagny OT" panose="020B0504020201020104" pitchFamily="34" charset="0"/>
              </a:rPr>
              <a:t>]</a:t>
            </a:r>
          </a:p>
        </p:txBody>
      </p:sp>
      <p:pic>
        <p:nvPicPr>
          <p:cNvPr id="3" name="Picture 2" descr="images">
            <a:extLst>
              <a:ext uri="{FF2B5EF4-FFF2-40B4-BE49-F238E27FC236}">
                <a16:creationId xmlns:a16="http://schemas.microsoft.com/office/drawing/2014/main" id="{D3A48192-4117-AB80-D722-943CD9598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43" y="2428383"/>
            <a:ext cx="5400000" cy="2855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s">
            <a:extLst>
              <a:ext uri="{FF2B5EF4-FFF2-40B4-BE49-F238E27FC236}">
                <a16:creationId xmlns:a16="http://schemas.microsoft.com/office/drawing/2014/main" id="{DF1F96CB-7E57-16E1-5AEA-F0AF3FE5B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759" y="2448633"/>
            <a:ext cx="5400000" cy="2835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3">
            <a:extLst>
              <a:ext uri="{FF2B5EF4-FFF2-40B4-BE49-F238E27FC236}">
                <a16:creationId xmlns:a16="http://schemas.microsoft.com/office/drawing/2014/main" id="{591A487D-02F3-9428-BF26-34D6DF063788}"/>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6" name="Slide Number Placeholder 4">
            <a:extLst>
              <a:ext uri="{FF2B5EF4-FFF2-40B4-BE49-F238E27FC236}">
                <a16:creationId xmlns:a16="http://schemas.microsoft.com/office/drawing/2014/main" id="{144EF2FB-0FF1-3090-6F81-C1394F78DC69}"/>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solidFill>
                  <a:schemeClr val="bg1"/>
                </a:solidFill>
              </a:rPr>
              <a:pPr/>
              <a:t>84</a:t>
            </a:fld>
            <a:endParaRPr lang="en-CA" dirty="0">
              <a:solidFill>
                <a:schemeClr val="bg1"/>
              </a:solidFill>
            </a:endParaRPr>
          </a:p>
        </p:txBody>
      </p:sp>
      <p:sp>
        <p:nvSpPr>
          <p:cNvPr id="9" name="TextBox 8">
            <a:extLst>
              <a:ext uri="{FF2B5EF4-FFF2-40B4-BE49-F238E27FC236}">
                <a16:creationId xmlns:a16="http://schemas.microsoft.com/office/drawing/2014/main" id="{59EEF807-B2AD-450C-4097-D5D7CD61FCAB}"/>
              </a:ext>
            </a:extLst>
          </p:cNvPr>
          <p:cNvSpPr txBox="1"/>
          <p:nvPr/>
        </p:nvSpPr>
        <p:spPr>
          <a:xfrm>
            <a:off x="549243" y="5680864"/>
            <a:ext cx="3331095" cy="369332"/>
          </a:xfrm>
          <a:prstGeom prst="rect">
            <a:avLst/>
          </a:prstGeom>
          <a:solidFill>
            <a:schemeClr val="accent1">
              <a:lumMod val="20000"/>
              <a:lumOff val="80000"/>
            </a:schemeClr>
          </a:solidFill>
          <a:ln>
            <a:solidFill>
              <a:schemeClr val="accent1"/>
            </a:solidFill>
          </a:ln>
        </p:spPr>
        <p:txBody>
          <a:bodyPr wrap="square" rtlCol="0">
            <a:spAutoFit/>
          </a:bodyPr>
          <a:lstStyle>
            <a:defPPr>
              <a:defRPr lang="en-US"/>
            </a:defPPr>
            <a:lvl1pPr>
              <a:defRPr b="1">
                <a:solidFill>
                  <a:schemeClr val="accent1"/>
                </a:solidFill>
                <a:latin typeface="Dagny OT" panose="020B0504020201020104" pitchFamily="34" charset="77"/>
              </a:defRPr>
            </a:lvl1pPr>
          </a:lstStyle>
          <a:p>
            <a:r>
              <a:rPr lang="en-US" dirty="0"/>
              <a:t>2. Remove border and gridlines</a:t>
            </a:r>
          </a:p>
        </p:txBody>
      </p:sp>
      <p:sp>
        <p:nvSpPr>
          <p:cNvPr id="14" name="TextBox 13">
            <a:extLst>
              <a:ext uri="{FF2B5EF4-FFF2-40B4-BE49-F238E27FC236}">
                <a16:creationId xmlns:a16="http://schemas.microsoft.com/office/drawing/2014/main" id="{80807F57-98F2-9B07-EB2B-2BCF9A2A8B12}"/>
              </a:ext>
            </a:extLst>
          </p:cNvPr>
          <p:cNvSpPr txBox="1"/>
          <p:nvPr/>
        </p:nvSpPr>
        <p:spPr>
          <a:xfrm>
            <a:off x="6242759" y="5680864"/>
            <a:ext cx="2162687" cy="369332"/>
          </a:xfrm>
          <a:prstGeom prst="rect">
            <a:avLst/>
          </a:prstGeom>
          <a:solidFill>
            <a:schemeClr val="accent1">
              <a:lumMod val="20000"/>
              <a:lumOff val="80000"/>
            </a:schemeClr>
          </a:solidFill>
          <a:ln>
            <a:solidFill>
              <a:schemeClr val="accent1"/>
            </a:solidFill>
          </a:ln>
        </p:spPr>
        <p:txBody>
          <a:bodyPr wrap="square" rtlCol="0">
            <a:spAutoFit/>
          </a:bodyPr>
          <a:lstStyle>
            <a:defPPr>
              <a:defRPr lang="en-US"/>
            </a:defPPr>
            <a:lvl1pPr>
              <a:defRPr b="1">
                <a:solidFill>
                  <a:schemeClr val="accent1"/>
                </a:solidFill>
                <a:latin typeface="Dagny OT" panose="020B0504020201020104" pitchFamily="34" charset="77"/>
              </a:defRPr>
            </a:lvl1pPr>
          </a:lstStyle>
          <a:p>
            <a:r>
              <a:rPr lang="en-US" dirty="0"/>
              <a:t>3</a:t>
            </a:r>
            <a:r>
              <a:rPr lang="en-US"/>
              <a:t>. Remove markers</a:t>
            </a:r>
            <a:endParaRPr lang="en-US" dirty="0"/>
          </a:p>
        </p:txBody>
      </p:sp>
    </p:spTree>
    <p:extLst>
      <p:ext uri="{BB962C8B-B14F-4D97-AF65-F5344CB8AC3E}">
        <p14:creationId xmlns:p14="http://schemas.microsoft.com/office/powerpoint/2010/main" val="67281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71D0-15EA-B384-6907-22A5B5F16E33}"/>
              </a:ext>
            </a:extLst>
          </p:cNvPr>
          <p:cNvSpPr>
            <a:spLocks noGrp="1"/>
          </p:cNvSpPr>
          <p:nvPr>
            <p:ph type="title"/>
          </p:nvPr>
        </p:nvSpPr>
        <p:spPr/>
        <p:txBody>
          <a:bodyPr/>
          <a:lstStyle/>
          <a:p>
            <a:r>
              <a:rPr lang="en-CA" dirty="0"/>
              <a:t>38. Evolving a Chart (BN)</a:t>
            </a:r>
          </a:p>
        </p:txBody>
      </p:sp>
      <p:sp>
        <p:nvSpPr>
          <p:cNvPr id="17" name="TextBox 16">
            <a:extLst>
              <a:ext uri="{FF2B5EF4-FFF2-40B4-BE49-F238E27FC236}">
                <a16:creationId xmlns:a16="http://schemas.microsoft.com/office/drawing/2014/main" id="{3E670FBC-8509-45DD-12A4-51F7E92C1178}"/>
              </a:ext>
            </a:extLst>
          </p:cNvPr>
          <p:cNvSpPr txBox="1"/>
          <p:nvPr/>
        </p:nvSpPr>
        <p:spPr>
          <a:xfrm>
            <a:off x="5390867" y="0"/>
            <a:ext cx="6741006"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C. </a:t>
            </a:r>
            <a:r>
              <a:rPr lang="en-CA" sz="1200" dirty="0" err="1">
                <a:solidFill>
                  <a:schemeClr val="tx2"/>
                </a:solidFill>
                <a:latin typeface="Dagny OT" panose="020B0504020201020104" pitchFamily="34" charset="0"/>
              </a:rPr>
              <a:t>Nussbaumer</a:t>
            </a:r>
            <a:r>
              <a:rPr lang="en-CA" sz="1200" dirty="0">
                <a:solidFill>
                  <a:schemeClr val="tx2"/>
                </a:solidFill>
                <a:latin typeface="Dagny OT" panose="020B0504020201020104" pitchFamily="34" charset="0"/>
              </a:rPr>
              <a:t> </a:t>
            </a:r>
            <a:r>
              <a:rPr lang="en-CA" sz="1200" dirty="0" err="1">
                <a:solidFill>
                  <a:schemeClr val="tx2"/>
                </a:solidFill>
                <a:latin typeface="Dagny OT" panose="020B0504020201020104" pitchFamily="34" charset="0"/>
              </a:rPr>
              <a:t>Knaflic</a:t>
            </a:r>
            <a:r>
              <a:rPr lang="en-CA" sz="1200" dirty="0">
                <a:solidFill>
                  <a:schemeClr val="tx2"/>
                </a:solidFill>
                <a:latin typeface="Dagny OT" panose="020B0504020201020104" pitchFamily="34" charset="0"/>
              </a:rPr>
              <a:t>, </a:t>
            </a:r>
            <a:r>
              <a:rPr lang="en-CA" sz="1200" i="1" dirty="0">
                <a:solidFill>
                  <a:schemeClr val="tx2"/>
                </a:solidFill>
                <a:latin typeface="Dagny OT" panose="020B0504020201020104" pitchFamily="34" charset="0"/>
              </a:rPr>
              <a:t>Storytelling with Data</a:t>
            </a:r>
            <a:r>
              <a:rPr lang="en-CA" sz="1200" dirty="0">
                <a:solidFill>
                  <a:schemeClr val="tx2"/>
                </a:solidFill>
                <a:latin typeface="Dagny OT" panose="020B0504020201020104" pitchFamily="34" charset="0"/>
              </a:rPr>
              <a:t>]</a:t>
            </a:r>
          </a:p>
        </p:txBody>
      </p:sp>
      <p:pic>
        <p:nvPicPr>
          <p:cNvPr id="5" name="Picture 2" descr="images">
            <a:extLst>
              <a:ext uri="{FF2B5EF4-FFF2-40B4-BE49-F238E27FC236}">
                <a16:creationId xmlns:a16="http://schemas.microsoft.com/office/drawing/2014/main" id="{A8B5C556-3F10-0E6F-F7B8-D7BDA0B58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05" y="2755758"/>
            <a:ext cx="5400000" cy="2220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s">
            <a:extLst>
              <a:ext uri="{FF2B5EF4-FFF2-40B4-BE49-F238E27FC236}">
                <a16:creationId xmlns:a16="http://schemas.microsoft.com/office/drawing/2014/main" id="{DC29C58A-112D-604B-E337-F3C127CF6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895" y="2755758"/>
            <a:ext cx="5400000" cy="22207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3">
            <a:extLst>
              <a:ext uri="{FF2B5EF4-FFF2-40B4-BE49-F238E27FC236}">
                <a16:creationId xmlns:a16="http://schemas.microsoft.com/office/drawing/2014/main" id="{E9845886-1368-6FE8-74B7-D6199256F7C8}"/>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8" name="Slide Number Placeholder 4">
            <a:extLst>
              <a:ext uri="{FF2B5EF4-FFF2-40B4-BE49-F238E27FC236}">
                <a16:creationId xmlns:a16="http://schemas.microsoft.com/office/drawing/2014/main" id="{6C833238-DF40-62AD-22A6-752D2515442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solidFill>
                  <a:schemeClr val="bg1"/>
                </a:solidFill>
              </a:rPr>
              <a:pPr/>
              <a:t>85</a:t>
            </a:fld>
            <a:endParaRPr lang="en-CA" dirty="0">
              <a:solidFill>
                <a:schemeClr val="bg1"/>
              </a:solidFill>
            </a:endParaRPr>
          </a:p>
        </p:txBody>
      </p:sp>
      <p:sp>
        <p:nvSpPr>
          <p:cNvPr id="9" name="TextBox 8">
            <a:extLst>
              <a:ext uri="{FF2B5EF4-FFF2-40B4-BE49-F238E27FC236}">
                <a16:creationId xmlns:a16="http://schemas.microsoft.com/office/drawing/2014/main" id="{37D90E6B-B7A6-22DF-EF25-7CC396D1E032}"/>
              </a:ext>
            </a:extLst>
          </p:cNvPr>
          <p:cNvSpPr txBox="1"/>
          <p:nvPr/>
        </p:nvSpPr>
        <p:spPr>
          <a:xfrm>
            <a:off x="464106" y="5625574"/>
            <a:ext cx="3638972" cy="369332"/>
          </a:xfrm>
          <a:prstGeom prst="rect">
            <a:avLst/>
          </a:prstGeom>
          <a:solidFill>
            <a:schemeClr val="accent1">
              <a:lumMod val="20000"/>
              <a:lumOff val="80000"/>
            </a:schemeClr>
          </a:solidFill>
          <a:ln>
            <a:solidFill>
              <a:schemeClr val="accent1"/>
            </a:solidFill>
          </a:ln>
        </p:spPr>
        <p:txBody>
          <a:bodyPr wrap="square" rtlCol="0">
            <a:spAutoFit/>
          </a:bodyPr>
          <a:lstStyle>
            <a:defPPr>
              <a:defRPr lang="en-US"/>
            </a:defPPr>
            <a:lvl1pPr>
              <a:defRPr b="1">
                <a:solidFill>
                  <a:schemeClr val="accent1"/>
                </a:solidFill>
                <a:latin typeface="Dagny OT" panose="020B0504020201020104" pitchFamily="34" charset="77"/>
              </a:defRPr>
            </a:lvl1pPr>
          </a:lstStyle>
          <a:p>
            <a:r>
              <a:rPr lang="en-US" dirty="0"/>
              <a:t>4. Clean-up axis labels </a:t>
            </a:r>
            <a:r>
              <a:rPr lang="en-US"/>
              <a:t>and legend</a:t>
            </a:r>
            <a:endParaRPr lang="en-US" dirty="0"/>
          </a:p>
        </p:txBody>
      </p:sp>
      <p:sp>
        <p:nvSpPr>
          <p:cNvPr id="10" name="TextBox 9">
            <a:extLst>
              <a:ext uri="{FF2B5EF4-FFF2-40B4-BE49-F238E27FC236}">
                <a16:creationId xmlns:a16="http://schemas.microsoft.com/office/drawing/2014/main" id="{CBE3EDDF-67B4-86FE-32A5-44CCFFCB0DA6}"/>
              </a:ext>
            </a:extLst>
          </p:cNvPr>
          <p:cNvSpPr txBox="1"/>
          <p:nvPr/>
        </p:nvSpPr>
        <p:spPr>
          <a:xfrm>
            <a:off x="6327895" y="5625574"/>
            <a:ext cx="2616813" cy="369332"/>
          </a:xfrm>
          <a:prstGeom prst="rect">
            <a:avLst/>
          </a:prstGeom>
          <a:solidFill>
            <a:schemeClr val="accent1">
              <a:lumMod val="20000"/>
              <a:lumOff val="80000"/>
            </a:schemeClr>
          </a:solidFill>
          <a:ln>
            <a:solidFill>
              <a:schemeClr val="accent1"/>
            </a:solidFill>
          </a:ln>
        </p:spPr>
        <p:txBody>
          <a:bodyPr wrap="square" rtlCol="0">
            <a:spAutoFit/>
          </a:bodyPr>
          <a:lstStyle>
            <a:defPPr>
              <a:defRPr lang="en-US"/>
            </a:defPPr>
            <a:lvl1pPr>
              <a:defRPr b="1">
                <a:solidFill>
                  <a:schemeClr val="accent1"/>
                </a:solidFill>
                <a:latin typeface="Dagny OT" panose="020B0504020201020104" pitchFamily="34" charset="77"/>
              </a:defRPr>
            </a:lvl1pPr>
          </a:lstStyle>
          <a:p>
            <a:r>
              <a:rPr lang="en-US" dirty="0"/>
              <a:t>5. Colour code the lines</a:t>
            </a:r>
          </a:p>
        </p:txBody>
      </p:sp>
    </p:spTree>
    <p:extLst>
      <p:ext uri="{BB962C8B-B14F-4D97-AF65-F5344CB8AC3E}">
        <p14:creationId xmlns:p14="http://schemas.microsoft.com/office/powerpoint/2010/main" val="220010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dirty="0"/>
              <a:t>38. Evolving a Chart (BN)</a:t>
            </a:r>
            <a:endParaRPr lang="en-US" b="1" dirty="0"/>
          </a:p>
        </p:txBody>
      </p:sp>
      <p:sp>
        <p:nvSpPr>
          <p:cNvPr id="9" name="TextBox 8">
            <a:extLst>
              <a:ext uri="{FF2B5EF4-FFF2-40B4-BE49-F238E27FC236}">
                <a16:creationId xmlns:a16="http://schemas.microsoft.com/office/drawing/2014/main" id="{E5D38114-7E95-BB39-1DBC-6766E5C237F8}"/>
              </a:ext>
            </a:extLst>
          </p:cNvPr>
          <p:cNvSpPr txBox="1"/>
          <p:nvPr/>
        </p:nvSpPr>
        <p:spPr>
          <a:xfrm>
            <a:off x="7933765" y="0"/>
            <a:ext cx="4198107"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C. </a:t>
            </a:r>
            <a:r>
              <a:rPr lang="en-CA" sz="1200" dirty="0" err="1">
                <a:solidFill>
                  <a:schemeClr val="tx2"/>
                </a:solidFill>
                <a:latin typeface="Dagny OT" panose="020B0504020201020104" pitchFamily="34" charset="0"/>
              </a:rPr>
              <a:t>Nussbaumer</a:t>
            </a:r>
            <a:r>
              <a:rPr lang="en-CA" sz="1200" dirty="0">
                <a:solidFill>
                  <a:schemeClr val="tx2"/>
                </a:solidFill>
                <a:latin typeface="Dagny OT" panose="020B0504020201020104" pitchFamily="34" charset="0"/>
              </a:rPr>
              <a:t> </a:t>
            </a:r>
            <a:r>
              <a:rPr lang="en-CA" sz="1200" dirty="0" err="1">
                <a:solidFill>
                  <a:schemeClr val="tx2"/>
                </a:solidFill>
                <a:latin typeface="Dagny OT" panose="020B0504020201020104" pitchFamily="34" charset="0"/>
              </a:rPr>
              <a:t>Knaflic</a:t>
            </a:r>
            <a:r>
              <a:rPr lang="en-CA" sz="1200" dirty="0">
                <a:solidFill>
                  <a:schemeClr val="tx2"/>
                </a:solidFill>
                <a:latin typeface="Dagny OT" panose="020B0504020201020104" pitchFamily="34" charset="0"/>
              </a:rPr>
              <a:t>, </a:t>
            </a:r>
            <a:r>
              <a:rPr lang="en-CA" sz="1200" i="1" dirty="0">
                <a:solidFill>
                  <a:schemeClr val="tx2"/>
                </a:solidFill>
                <a:latin typeface="Dagny OT" panose="020B0504020201020104" pitchFamily="34" charset="0"/>
              </a:rPr>
              <a:t>Storytelling with Data</a:t>
            </a:r>
            <a:r>
              <a:rPr lang="en-CA" sz="1200" dirty="0">
                <a:solidFill>
                  <a:schemeClr val="tx2"/>
                </a:solidFill>
                <a:latin typeface="Dagny OT" panose="020B0504020201020104" pitchFamily="34" charset="0"/>
              </a:rPr>
              <a:t>]</a:t>
            </a:r>
          </a:p>
        </p:txBody>
      </p:sp>
      <p:grpSp>
        <p:nvGrpSpPr>
          <p:cNvPr id="15" name="Group 14">
            <a:extLst>
              <a:ext uri="{FF2B5EF4-FFF2-40B4-BE49-F238E27FC236}">
                <a16:creationId xmlns:a16="http://schemas.microsoft.com/office/drawing/2014/main" id="{164B1485-7E0C-2EDA-7C15-D6F0EDE13D12}"/>
              </a:ext>
            </a:extLst>
          </p:cNvPr>
          <p:cNvGrpSpPr/>
          <p:nvPr/>
        </p:nvGrpSpPr>
        <p:grpSpPr>
          <a:xfrm>
            <a:off x="1773877" y="1931848"/>
            <a:ext cx="8705205" cy="4071596"/>
            <a:chOff x="2308745" y="2084248"/>
            <a:chExt cx="8705205" cy="4071596"/>
          </a:xfrm>
        </p:grpSpPr>
        <p:pic>
          <p:nvPicPr>
            <p:cNvPr id="8" name="Picture 2" descr="images">
              <a:extLst>
                <a:ext uri="{FF2B5EF4-FFF2-40B4-BE49-F238E27FC236}">
                  <a16:creationId xmlns:a16="http://schemas.microsoft.com/office/drawing/2014/main" id="{349B6B7D-6CDB-7434-0C04-CA3585176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710" y="2594732"/>
              <a:ext cx="8659240" cy="3561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3B3880-AEA6-5769-4BA3-0F77F3E03D9A}"/>
                </a:ext>
              </a:extLst>
            </p:cNvPr>
            <p:cNvSpPr txBox="1"/>
            <p:nvPr/>
          </p:nvSpPr>
          <p:spPr>
            <a:xfrm>
              <a:off x="3411938" y="4793328"/>
              <a:ext cx="3589361" cy="923330"/>
            </a:xfrm>
            <a:prstGeom prst="rect">
              <a:avLst/>
            </a:prstGeom>
            <a:noFill/>
          </p:spPr>
          <p:txBody>
            <a:bodyPr wrap="square" rtlCol="0">
              <a:spAutoFit/>
            </a:bodyPr>
            <a:lstStyle/>
            <a:p>
              <a:pPr algn="ctr"/>
              <a:r>
                <a:rPr lang="en-CA" dirty="0">
                  <a:latin typeface="Dagny OT" panose="020B0504020201020104" pitchFamily="34" charset="0"/>
                </a:rPr>
                <a:t>We </a:t>
              </a:r>
              <a:r>
                <a:rPr lang="en-CA" b="1" dirty="0">
                  <a:latin typeface="Dagny OT" panose="020B0504020201020104" pitchFamily="34" charset="0"/>
                </a:rPr>
                <a:t>have not been able to keep up </a:t>
              </a:r>
              <a:r>
                <a:rPr lang="en-CA" dirty="0">
                  <a:latin typeface="Dagny OT" panose="020B0504020201020104" pitchFamily="34" charset="0"/>
                </a:rPr>
                <a:t>with </a:t>
              </a:r>
              <a:r>
                <a:rPr lang="en-CA" b="1" dirty="0">
                  <a:solidFill>
                    <a:srgbClr val="0070C0"/>
                  </a:solidFill>
                  <a:latin typeface="Dagny OT" panose="020B0504020201020104" pitchFamily="34" charset="0"/>
                </a:rPr>
                <a:t>tickets received</a:t>
              </a:r>
              <a:r>
                <a:rPr lang="en-CA" dirty="0">
                  <a:latin typeface="Dagny OT" panose="020B0504020201020104" pitchFamily="34" charset="0"/>
                </a:rPr>
                <a:t> since two employees were let go in May</a:t>
              </a:r>
            </a:p>
          </p:txBody>
        </p:sp>
        <p:sp>
          <p:nvSpPr>
            <p:cNvPr id="11" name="TextBox 10">
              <a:extLst>
                <a:ext uri="{FF2B5EF4-FFF2-40B4-BE49-F238E27FC236}">
                  <a16:creationId xmlns:a16="http://schemas.microsoft.com/office/drawing/2014/main" id="{6FD24CCA-D47A-1FB7-A573-226385F02CB4}"/>
                </a:ext>
              </a:extLst>
            </p:cNvPr>
            <p:cNvSpPr txBox="1"/>
            <p:nvPr/>
          </p:nvSpPr>
          <p:spPr>
            <a:xfrm>
              <a:off x="2308745" y="2084248"/>
              <a:ext cx="6357583" cy="461665"/>
            </a:xfrm>
            <a:prstGeom prst="rect">
              <a:avLst/>
            </a:prstGeom>
            <a:noFill/>
          </p:spPr>
          <p:txBody>
            <a:bodyPr wrap="square" rtlCol="0">
              <a:spAutoFit/>
            </a:bodyPr>
            <a:lstStyle/>
            <a:p>
              <a:r>
                <a:rPr lang="en-CA" sz="2400" b="1" dirty="0">
                  <a:latin typeface="Dagny OT" panose="020B0504020201020104" pitchFamily="34" charset="0"/>
                </a:rPr>
                <a:t>Lag in Tickets Processed Since May Layoffs</a:t>
              </a:r>
            </a:p>
          </p:txBody>
        </p:sp>
        <p:cxnSp>
          <p:nvCxnSpPr>
            <p:cNvPr id="12" name="Straight Arrow Connector 11">
              <a:extLst>
                <a:ext uri="{FF2B5EF4-FFF2-40B4-BE49-F238E27FC236}">
                  <a16:creationId xmlns:a16="http://schemas.microsoft.com/office/drawing/2014/main" id="{4814AD67-382E-CFA4-711B-1062AC070B0E}"/>
                </a:ext>
              </a:extLst>
            </p:cNvPr>
            <p:cNvCxnSpPr>
              <a:cxnSpLocks/>
            </p:cNvCxnSpPr>
            <p:nvPr/>
          </p:nvCxnSpPr>
          <p:spPr>
            <a:xfrm flipV="1">
              <a:off x="5188425" y="4080681"/>
              <a:ext cx="0" cy="712647"/>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Date Placeholder 3">
            <a:extLst>
              <a:ext uri="{FF2B5EF4-FFF2-40B4-BE49-F238E27FC236}">
                <a16:creationId xmlns:a16="http://schemas.microsoft.com/office/drawing/2014/main" id="{84300C6E-3EF0-D122-47E5-3021553F5093}"/>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4" name="Slide Number Placeholder 4">
            <a:extLst>
              <a:ext uri="{FF2B5EF4-FFF2-40B4-BE49-F238E27FC236}">
                <a16:creationId xmlns:a16="http://schemas.microsoft.com/office/drawing/2014/main" id="{8B98A470-E321-7A36-0AC9-D7FE0CF34EE6}"/>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solidFill>
                  <a:schemeClr val="bg1"/>
                </a:solidFill>
              </a:rPr>
              <a:pPr/>
              <a:t>86</a:t>
            </a:fld>
            <a:endParaRPr lang="en-CA" dirty="0">
              <a:solidFill>
                <a:schemeClr val="bg1"/>
              </a:solidFill>
            </a:endParaRPr>
          </a:p>
        </p:txBody>
      </p:sp>
      <p:sp>
        <p:nvSpPr>
          <p:cNvPr id="5" name="TextBox 4">
            <a:extLst>
              <a:ext uri="{FF2B5EF4-FFF2-40B4-BE49-F238E27FC236}">
                <a16:creationId xmlns:a16="http://schemas.microsoft.com/office/drawing/2014/main" id="{61F4EC56-6FCC-3D2D-3DC5-5AA1A7F1FEF2}"/>
              </a:ext>
            </a:extLst>
          </p:cNvPr>
          <p:cNvSpPr txBox="1"/>
          <p:nvPr/>
        </p:nvSpPr>
        <p:spPr>
          <a:xfrm>
            <a:off x="9112500" y="2257666"/>
            <a:ext cx="1840636" cy="369332"/>
          </a:xfrm>
          <a:prstGeom prst="rect">
            <a:avLst/>
          </a:prstGeom>
          <a:solidFill>
            <a:schemeClr val="accent1">
              <a:lumMod val="20000"/>
              <a:lumOff val="80000"/>
            </a:schemeClr>
          </a:solidFill>
          <a:ln>
            <a:solidFill>
              <a:schemeClr val="accent1"/>
            </a:solidFill>
          </a:ln>
        </p:spPr>
        <p:txBody>
          <a:bodyPr wrap="square" rtlCol="0">
            <a:spAutoFit/>
          </a:bodyPr>
          <a:lstStyle>
            <a:defPPr>
              <a:defRPr lang="en-US"/>
            </a:defPPr>
            <a:lvl1pPr>
              <a:defRPr b="1">
                <a:solidFill>
                  <a:schemeClr val="accent1"/>
                </a:solidFill>
                <a:latin typeface="Dagny OT" panose="020B0504020201020104" pitchFamily="34" charset="77"/>
              </a:defRPr>
            </a:lvl1pPr>
          </a:lstStyle>
          <a:p>
            <a:r>
              <a:rPr lang="en-US" dirty="0"/>
              <a:t>6. Tell </a:t>
            </a:r>
            <a:r>
              <a:rPr lang="en-US"/>
              <a:t>the story</a:t>
            </a:r>
            <a:endParaRPr lang="en-US" dirty="0"/>
          </a:p>
        </p:txBody>
      </p:sp>
    </p:spTree>
    <p:extLst>
      <p:ext uri="{BB962C8B-B14F-4D97-AF65-F5344CB8AC3E}">
        <p14:creationId xmlns:p14="http://schemas.microsoft.com/office/powerpoint/2010/main" val="7868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321E-4B1E-9FFF-2C79-29371EC4735C}"/>
              </a:ext>
            </a:extLst>
          </p:cNvPr>
          <p:cNvSpPr>
            <a:spLocks noGrp="1"/>
          </p:cNvSpPr>
          <p:nvPr>
            <p:ph type="title"/>
          </p:nvPr>
        </p:nvSpPr>
        <p:spPr/>
        <p:txBody>
          <a:bodyPr/>
          <a:lstStyle/>
          <a:p>
            <a:r>
              <a:rPr lang="en-CA" dirty="0"/>
              <a:t>38. Storytelling with Data (BN)</a:t>
            </a:r>
          </a:p>
        </p:txBody>
      </p:sp>
      <p:sp>
        <p:nvSpPr>
          <p:cNvPr id="5" name="Content Placeholder 4">
            <a:extLst>
              <a:ext uri="{FF2B5EF4-FFF2-40B4-BE49-F238E27FC236}">
                <a16:creationId xmlns:a16="http://schemas.microsoft.com/office/drawing/2014/main" id="{9A82902D-65EA-28D3-5EC6-A675B5034514}"/>
              </a:ext>
            </a:extLst>
          </p:cNvPr>
          <p:cNvSpPr>
            <a:spLocks noGrp="1"/>
          </p:cNvSpPr>
          <p:nvPr>
            <p:ph sz="half" idx="1"/>
          </p:nvPr>
        </p:nvSpPr>
        <p:spPr>
          <a:xfrm>
            <a:off x="1097279" y="2000518"/>
            <a:ext cx="5074921" cy="3868576"/>
          </a:xfrm>
        </p:spPr>
        <p:txBody>
          <a:bodyPr/>
          <a:lstStyle/>
          <a:p>
            <a:r>
              <a:rPr lang="en-CA" dirty="0"/>
              <a:t>Using visualizations as a tool to explain the data and communicate the story</a:t>
            </a:r>
          </a:p>
          <a:p>
            <a:pPr lvl="1"/>
            <a:r>
              <a:rPr lang="en-CA" dirty="0"/>
              <a:t>low level of interactivity</a:t>
            </a:r>
          </a:p>
          <a:p>
            <a:pPr lvl="1"/>
            <a:r>
              <a:rPr lang="en-CA" dirty="0"/>
              <a:t>low level of detail</a:t>
            </a:r>
          </a:p>
          <a:p>
            <a:pPr lvl="1"/>
            <a:r>
              <a:rPr lang="en-CA" dirty="0"/>
              <a:t>key aspects of data should be represented</a:t>
            </a:r>
          </a:p>
          <a:p>
            <a:pPr lvl="1" algn="l"/>
            <a:r>
              <a:rPr lang="en-CA" dirty="0"/>
              <a:t>annotations and explanations drive the “story”</a:t>
            </a:r>
          </a:p>
        </p:txBody>
      </p:sp>
      <p:pic>
        <p:nvPicPr>
          <p:cNvPr id="4" name="Picture Placeholder 5">
            <a:extLst>
              <a:ext uri="{FF2B5EF4-FFF2-40B4-BE49-F238E27FC236}">
                <a16:creationId xmlns:a16="http://schemas.microsoft.com/office/drawing/2014/main" id="{949FD186-B70A-FA31-FA85-CEBAAAAA458E}"/>
              </a:ext>
            </a:extLst>
          </p:cNvPr>
          <p:cNvPicPr>
            <a:picLocks noChangeAspect="1"/>
          </p:cNvPicPr>
          <p:nvPr/>
        </p:nvPicPr>
        <p:blipFill rotWithShape="1">
          <a:blip r:embed="rId2"/>
          <a:srcRect l="3494" r="2523" b="26682"/>
          <a:stretch/>
        </p:blipFill>
        <p:spPr>
          <a:xfrm>
            <a:off x="6265025" y="2389498"/>
            <a:ext cx="5818909" cy="3405791"/>
          </a:xfrm>
          <a:prstGeom prst="rect">
            <a:avLst/>
          </a:prstGeom>
        </p:spPr>
      </p:pic>
      <p:sp>
        <p:nvSpPr>
          <p:cNvPr id="6" name="Date Placeholder 3">
            <a:extLst>
              <a:ext uri="{FF2B5EF4-FFF2-40B4-BE49-F238E27FC236}">
                <a16:creationId xmlns:a16="http://schemas.microsoft.com/office/drawing/2014/main" id="{CEEE7F25-8927-A913-06DE-E71C552FD8F3}"/>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dirty="0">
                <a:solidFill>
                  <a:schemeClr val="bg1"/>
                </a:solidFill>
              </a:rPr>
              <a:t>POWER BI FOR BEGINNERS</a:t>
            </a:r>
            <a:endParaRPr lang="en-CA" sz="1400" dirty="0">
              <a:solidFill>
                <a:schemeClr val="bg1"/>
              </a:solidFill>
            </a:endParaRPr>
          </a:p>
        </p:txBody>
      </p:sp>
      <p:sp>
        <p:nvSpPr>
          <p:cNvPr id="7" name="Slide Number Placeholder 4">
            <a:extLst>
              <a:ext uri="{FF2B5EF4-FFF2-40B4-BE49-F238E27FC236}">
                <a16:creationId xmlns:a16="http://schemas.microsoft.com/office/drawing/2014/main" id="{1B23317E-B66B-5011-AAE0-F176E82D62C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87</a:t>
            </a:fld>
            <a:endParaRPr lang="en-CA" dirty="0"/>
          </a:p>
        </p:txBody>
      </p:sp>
    </p:spTree>
    <p:extLst>
      <p:ext uri="{BB962C8B-B14F-4D97-AF65-F5344CB8AC3E}">
        <p14:creationId xmlns:p14="http://schemas.microsoft.com/office/powerpoint/2010/main" val="235389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39. Create a Calculated Column (ID)</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79" y="2017690"/>
            <a:ext cx="10115203" cy="3851404"/>
          </a:xfrm>
        </p:spPr>
        <p:txBody>
          <a:bodyPr/>
          <a:lstStyle/>
          <a:p>
            <a:r>
              <a:rPr lang="en-US" dirty="0"/>
              <a:t>When we were monitoring the situation, we realized that there was a potential issue with C. Power transactions: </a:t>
            </a:r>
          </a:p>
          <a:p>
            <a:pPr lvl="1"/>
            <a:r>
              <a:rPr lang="en-US" dirty="0"/>
              <a:t>gigantic 820,000$ transactions coded as Minor Capital late in the data</a:t>
            </a:r>
          </a:p>
          <a:p>
            <a:pPr lvl="1"/>
            <a:r>
              <a:rPr lang="en-US" dirty="0"/>
              <a:t>small average transaction value</a:t>
            </a:r>
          </a:p>
          <a:p>
            <a:pPr lvl="1"/>
            <a:r>
              <a:rPr lang="en-US" dirty="0"/>
              <a:t>small average standard deviation value </a:t>
            </a:r>
          </a:p>
          <a:p>
            <a:r>
              <a:rPr lang="en-US" dirty="0"/>
              <a:t>We create a “Power” </a:t>
            </a:r>
            <a:r>
              <a:rPr lang="en-US" b="1" dirty="0"/>
              <a:t>calculated column</a:t>
            </a:r>
            <a:r>
              <a:rPr lang="en-US" dirty="0"/>
              <a:t> (identifying all transactions assigned to this director) to assist with storytelling (see detailed instructions, p. 5).</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88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868677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83732" cy="1450757"/>
          </a:xfrm>
        </p:spPr>
        <p:txBody>
          <a:bodyPr>
            <a:normAutofit/>
          </a:bodyPr>
          <a:lstStyle/>
          <a:p>
            <a:r>
              <a:rPr lang="en-US" sz="4400" dirty="0"/>
              <a:t>40. Make and Format Small Multiples (ID)</a:t>
            </a:r>
          </a:p>
        </p:txBody>
      </p:sp>
      <p:sp>
        <p:nvSpPr>
          <p:cNvPr id="6" name="Content Placeholder 5">
            <a:extLst>
              <a:ext uri="{FF2B5EF4-FFF2-40B4-BE49-F238E27FC236}">
                <a16:creationId xmlns:a16="http://schemas.microsoft.com/office/drawing/2014/main" id="{195AD6DC-5EF8-E79E-C17E-D565AD1231EE}"/>
              </a:ext>
            </a:extLst>
          </p:cNvPr>
          <p:cNvSpPr>
            <a:spLocks noGrp="1"/>
          </p:cNvSpPr>
          <p:nvPr>
            <p:ph sz="half" idx="1"/>
          </p:nvPr>
        </p:nvSpPr>
        <p:spPr/>
        <p:txBody>
          <a:bodyPr>
            <a:normAutofit lnSpcReduction="10000"/>
          </a:bodyPr>
          <a:lstStyle/>
          <a:p>
            <a:r>
              <a:rPr lang="en-CA" dirty="0"/>
              <a:t>We use this calculated measure to display a </a:t>
            </a:r>
            <a:r>
              <a:rPr lang="en-CA" b="1" dirty="0"/>
              <a:t>bar chart</a:t>
            </a:r>
            <a:r>
              <a:rPr lang="en-CA" dirty="0"/>
              <a:t> </a:t>
            </a:r>
            <a:r>
              <a:rPr lang="en-CA" b="1" dirty="0"/>
              <a:t>small multiple, </a:t>
            </a:r>
            <a:r>
              <a:rPr lang="en-CA" dirty="0"/>
              <a:t>displaying the total minor capital for each day of the month, for each director separately, with a different colour for C. Power (see detailed instructions, p. 5). </a:t>
            </a:r>
          </a:p>
          <a:p>
            <a:r>
              <a:rPr lang="en-CA" dirty="0"/>
              <a:t>The profiles for 5 of the 7 directors show high daily transaction volumes, but there is an </a:t>
            </a:r>
            <a:r>
              <a:rPr lang="en-CA" b="1" dirty="0"/>
              <a:t>anomaly</a:t>
            </a:r>
            <a:r>
              <a:rPr lang="en-CA" dirty="0"/>
              <a:t>!</a:t>
            </a:r>
          </a:p>
        </p:txBody>
      </p:sp>
      <p:pic>
        <p:nvPicPr>
          <p:cNvPr id="9" name="Content Placeholder 8">
            <a:extLst>
              <a:ext uri="{FF2B5EF4-FFF2-40B4-BE49-F238E27FC236}">
                <a16:creationId xmlns:a16="http://schemas.microsoft.com/office/drawing/2014/main" id="{ECB7D4B4-38FC-C666-462F-5962E17B282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218238" y="2541089"/>
            <a:ext cx="4937125" cy="278706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89</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
        <p:nvSpPr>
          <p:cNvPr id="10" name="Rectangle 9">
            <a:extLst>
              <a:ext uri="{FF2B5EF4-FFF2-40B4-BE49-F238E27FC236}">
                <a16:creationId xmlns:a16="http://schemas.microsoft.com/office/drawing/2014/main" id="{45511D92-A072-49AA-A542-536924D58748}"/>
              </a:ext>
            </a:extLst>
          </p:cNvPr>
          <p:cNvSpPr/>
          <p:nvPr/>
        </p:nvSpPr>
        <p:spPr>
          <a:xfrm>
            <a:off x="9986684" y="3989295"/>
            <a:ext cx="1537447" cy="15329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9734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4093-C39E-29C0-E8A8-4870E938F0A6}"/>
              </a:ext>
            </a:extLst>
          </p:cNvPr>
          <p:cNvSpPr>
            <a:spLocks noGrp="1"/>
          </p:cNvSpPr>
          <p:nvPr>
            <p:ph type="title"/>
          </p:nvPr>
        </p:nvSpPr>
        <p:spPr/>
        <p:txBody>
          <a:bodyPr/>
          <a:lstStyle/>
          <a:p>
            <a:r>
              <a:rPr lang="en-CA" dirty="0"/>
              <a:t>The Set-Up: Borealis </a:t>
            </a:r>
            <a:r>
              <a:rPr lang="en-CA" dirty="0" err="1"/>
              <a:t>Terraformers</a:t>
            </a:r>
            <a:endParaRPr lang="en-CA" dirty="0"/>
          </a:p>
        </p:txBody>
      </p:sp>
      <p:sp>
        <p:nvSpPr>
          <p:cNvPr id="3" name="Content Placeholder 2">
            <a:extLst>
              <a:ext uri="{FF2B5EF4-FFF2-40B4-BE49-F238E27FC236}">
                <a16:creationId xmlns:a16="http://schemas.microsoft.com/office/drawing/2014/main" id="{CD2E8066-A8C9-6B2E-9FC6-871FDFE842A2}"/>
              </a:ext>
            </a:extLst>
          </p:cNvPr>
          <p:cNvSpPr>
            <a:spLocks noGrp="1"/>
          </p:cNvSpPr>
          <p:nvPr>
            <p:ph idx="1"/>
          </p:nvPr>
        </p:nvSpPr>
        <p:spPr/>
        <p:txBody>
          <a:bodyPr/>
          <a:lstStyle/>
          <a:p>
            <a:r>
              <a:rPr lang="en-US" b="1" dirty="0"/>
              <a:t>Borealis </a:t>
            </a:r>
            <a:r>
              <a:rPr lang="en-US" b="1" dirty="0" err="1"/>
              <a:t>Terraformers</a:t>
            </a:r>
            <a:r>
              <a:rPr lang="en-US" b="1" dirty="0"/>
              <a:t> LLC </a:t>
            </a:r>
            <a:r>
              <a:rPr lang="en-US" dirty="0"/>
              <a:t>is a terraforming company. </a:t>
            </a:r>
          </a:p>
          <a:p>
            <a:r>
              <a:rPr lang="en-US" dirty="0"/>
              <a:t>It does business, it transacts with consultants, it has employees, it pays them, it delivers products, it records its transactions. </a:t>
            </a:r>
          </a:p>
          <a:p>
            <a:r>
              <a:rPr lang="en-US" dirty="0"/>
              <a:t>It also has projects (Major Capital MC, Minor Capital MIC, Operations and Management O&amp;M, and Salary SA), and departments. </a:t>
            </a:r>
          </a:p>
        </p:txBody>
      </p:sp>
      <p:sp>
        <p:nvSpPr>
          <p:cNvPr id="4" name="Slide Number Placeholder 3">
            <a:extLst>
              <a:ext uri="{FF2B5EF4-FFF2-40B4-BE49-F238E27FC236}">
                <a16:creationId xmlns:a16="http://schemas.microsoft.com/office/drawing/2014/main" id="{D1F6E591-A584-A15A-AAAF-408E98BB3B52}"/>
              </a:ext>
            </a:extLst>
          </p:cNvPr>
          <p:cNvSpPr>
            <a:spLocks noGrp="1"/>
          </p:cNvSpPr>
          <p:nvPr>
            <p:ph type="sldNum" sz="quarter" idx="4"/>
          </p:nvPr>
        </p:nvSpPr>
        <p:spPr/>
        <p:txBody>
          <a:bodyPr/>
          <a:lstStyle/>
          <a:p>
            <a:fld id="{4D63F5A6-AD82-4E1E-87F7-CE90DE510401}" type="slidenum">
              <a:rPr lang="en-CA" smtClean="0"/>
              <a:pPr/>
              <a:t>9</a:t>
            </a:fld>
            <a:endParaRPr lang="en-CA" dirty="0"/>
          </a:p>
        </p:txBody>
      </p:sp>
      <p:sp>
        <p:nvSpPr>
          <p:cNvPr id="5" name="Date Placeholder 4">
            <a:extLst>
              <a:ext uri="{FF2B5EF4-FFF2-40B4-BE49-F238E27FC236}">
                <a16:creationId xmlns:a16="http://schemas.microsoft.com/office/drawing/2014/main" id="{2D6341E3-64B3-11B8-85D5-97FB105A2C83}"/>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157380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41. Make and Format a Bar Chart (ID)</a:t>
            </a:r>
          </a:p>
        </p:txBody>
      </p:sp>
      <p:sp>
        <p:nvSpPr>
          <p:cNvPr id="6" name="Content Placeholder 5">
            <a:extLst>
              <a:ext uri="{FF2B5EF4-FFF2-40B4-BE49-F238E27FC236}">
                <a16:creationId xmlns:a16="http://schemas.microsoft.com/office/drawing/2014/main" id="{65D6CCC1-A951-DB75-C10C-D667A4CB2767}"/>
              </a:ext>
            </a:extLst>
          </p:cNvPr>
          <p:cNvSpPr>
            <a:spLocks noGrp="1"/>
          </p:cNvSpPr>
          <p:nvPr>
            <p:ph sz="half" idx="1"/>
          </p:nvPr>
        </p:nvSpPr>
        <p:spPr>
          <a:xfrm>
            <a:off x="1097279" y="2000518"/>
            <a:ext cx="5160086" cy="3868576"/>
          </a:xfrm>
        </p:spPr>
        <p:txBody>
          <a:bodyPr/>
          <a:lstStyle/>
          <a:p>
            <a:r>
              <a:rPr lang="en-CA" dirty="0"/>
              <a:t>The last panel is empty; we create a visual that showcases the </a:t>
            </a:r>
            <a:r>
              <a:rPr lang="en-CA" b="1" dirty="0"/>
              <a:t>frequency </a:t>
            </a:r>
            <a:r>
              <a:rPr lang="en-CA" dirty="0"/>
              <a:t>of individual “Item Amount” values (see detailed instruction, pp. 5-6). </a:t>
            </a:r>
          </a:p>
          <a:p>
            <a:r>
              <a:rPr lang="en-CA" dirty="0"/>
              <a:t>All values are unique, except for 8200$, which appears in </a:t>
            </a:r>
            <a:r>
              <a:rPr lang="en-CA" b="1" dirty="0"/>
              <a:t>64</a:t>
            </a:r>
            <a:r>
              <a:rPr lang="en-CA" dirty="0"/>
              <a:t> transactions by … C. Power – the game is afoot!</a:t>
            </a:r>
          </a:p>
          <a:p>
            <a:r>
              <a:rPr lang="en-CA" dirty="0"/>
              <a:t>(this is easier to spot with a chart filter).</a:t>
            </a:r>
          </a:p>
        </p:txBody>
      </p:sp>
      <p:pic>
        <p:nvPicPr>
          <p:cNvPr id="9" name="Content Placeholder 8" descr="Graphical user interface&#10;&#10;Description automatically generated with medium confidence">
            <a:extLst>
              <a:ext uri="{FF2B5EF4-FFF2-40B4-BE49-F238E27FC236}">
                <a16:creationId xmlns:a16="http://schemas.microsoft.com/office/drawing/2014/main" id="{FE638DCA-7427-F224-FB59-FD96F9F06B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0287" y="2063213"/>
            <a:ext cx="3477802" cy="3921050"/>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90</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3771821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42.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7.pbix</a:t>
            </a:r>
            <a:r>
              <a:rPr lang="en-US" dirty="0"/>
              <a:t> (tasks 1-5, 8-10, 12-15, 17-22, 27-29, 31-32, 34, 39-41).</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91</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2939054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43. Apply a Page Filter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a:xfrm>
            <a:off x="1097280" y="2017690"/>
            <a:ext cx="10227212" cy="3851404"/>
          </a:xfrm>
        </p:spPr>
        <p:txBody>
          <a:bodyPr/>
          <a:lstStyle/>
          <a:p>
            <a:r>
              <a:rPr lang="en-US" dirty="0"/>
              <a:t>So we have discovered that small Minor Capital transactions (&lt;10,000$) are highly unusual in this dataset. </a:t>
            </a:r>
          </a:p>
          <a:p>
            <a:r>
              <a:rPr lang="en-US" dirty="0"/>
              <a:t>We apply a </a:t>
            </a:r>
            <a:r>
              <a:rPr lang="en-US" b="1" dirty="0"/>
              <a:t>page filter</a:t>
            </a:r>
            <a:r>
              <a:rPr lang="en-US" dirty="0"/>
              <a:t> to “Storybook 2” so that the corresponding charts are all affected by a 10,000$ “Item Amount” limit (see detailed instructions, p</a:t>
            </a:r>
            <a:r>
              <a:rPr lang="en-US"/>
              <a:t>. 6</a:t>
            </a:r>
            <a:r>
              <a:rPr lang="en-US" dirty="0"/>
              <a:t>).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92</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35696957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512014" cy="1450757"/>
          </a:xfrm>
        </p:spPr>
        <p:txBody>
          <a:bodyPr>
            <a:normAutofit/>
          </a:bodyPr>
          <a:lstStyle/>
          <a:p>
            <a:r>
              <a:rPr lang="en-US" sz="4400" dirty="0"/>
              <a:t>44. Make and Format Small Multiples (PA)</a:t>
            </a:r>
          </a:p>
        </p:txBody>
      </p:sp>
      <p:sp>
        <p:nvSpPr>
          <p:cNvPr id="6" name="Content Placeholder 5">
            <a:extLst>
              <a:ext uri="{FF2B5EF4-FFF2-40B4-BE49-F238E27FC236}">
                <a16:creationId xmlns:a16="http://schemas.microsoft.com/office/drawing/2014/main" id="{ADB6DC18-EC9E-75E2-2004-7EA99FD73987}"/>
              </a:ext>
            </a:extLst>
          </p:cNvPr>
          <p:cNvSpPr>
            <a:spLocks noGrp="1"/>
          </p:cNvSpPr>
          <p:nvPr>
            <p:ph sz="half" idx="1"/>
          </p:nvPr>
        </p:nvSpPr>
        <p:spPr>
          <a:xfrm>
            <a:off x="1097278" y="2000518"/>
            <a:ext cx="5164569" cy="3868576"/>
          </a:xfrm>
        </p:spPr>
        <p:txBody>
          <a:bodyPr>
            <a:normAutofit fontScale="92500"/>
          </a:bodyPr>
          <a:lstStyle/>
          <a:p>
            <a:r>
              <a:rPr lang="en-CA" dirty="0"/>
              <a:t>The odd nature of C. Power’s small regime transactions (&lt;10,000$) is clear from the </a:t>
            </a:r>
            <a:r>
              <a:rPr lang="en-CA" b="1" dirty="0"/>
              <a:t>small multiple storytelling bar chart:</a:t>
            </a:r>
            <a:r>
              <a:rPr lang="en-CA" dirty="0"/>
              <a:t> the unusual transactions take place regularly (1</a:t>
            </a:r>
            <a:r>
              <a:rPr lang="en-CA" baseline="30000" dirty="0"/>
              <a:t>st</a:t>
            </a:r>
            <a:r>
              <a:rPr lang="en-CA" dirty="0"/>
              <a:t>, 15</a:t>
            </a:r>
            <a:r>
              <a:rPr lang="en-CA" baseline="30000" dirty="0"/>
              <a:t>th</a:t>
            </a:r>
            <a:r>
              <a:rPr lang="en-CA" dirty="0"/>
              <a:t> of every month) and no other director has even a fraction of the # of small transactions.</a:t>
            </a:r>
          </a:p>
          <a:p>
            <a:r>
              <a:rPr lang="en-CA" dirty="0"/>
              <a:t>Cart him off to jail!</a:t>
            </a:r>
          </a:p>
          <a:p>
            <a:r>
              <a:rPr lang="en-CA" dirty="0"/>
              <a:t>(see detailed instructions, p. 6)</a:t>
            </a:r>
          </a:p>
        </p:txBody>
      </p:sp>
      <p:pic>
        <p:nvPicPr>
          <p:cNvPr id="9" name="Content Placeholder 8" descr="A computer screen capture&#10;&#10;Description automatically generated with medium confidence">
            <a:extLst>
              <a:ext uri="{FF2B5EF4-FFF2-40B4-BE49-F238E27FC236}">
                <a16:creationId xmlns:a16="http://schemas.microsoft.com/office/drawing/2014/main" id="{31573FBA-4940-90F0-F57F-2F2333C02DE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8908" y="2543882"/>
            <a:ext cx="4937125" cy="2781848"/>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93</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11816271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80" y="286603"/>
            <a:ext cx="10836154" cy="1450757"/>
          </a:xfrm>
        </p:spPr>
        <p:txBody>
          <a:bodyPr/>
          <a:lstStyle/>
          <a:p>
            <a:r>
              <a:rPr lang="en-US" dirty="0"/>
              <a:t>45. Make and Format a Bar Chart (PA)</a:t>
            </a:r>
          </a:p>
        </p:txBody>
      </p:sp>
      <p:sp>
        <p:nvSpPr>
          <p:cNvPr id="8" name="Content Placeholder 7">
            <a:extLst>
              <a:ext uri="{FF2B5EF4-FFF2-40B4-BE49-F238E27FC236}">
                <a16:creationId xmlns:a16="http://schemas.microsoft.com/office/drawing/2014/main" id="{07909B25-2D66-BBCB-BA8F-CA128F579B75}"/>
              </a:ext>
            </a:extLst>
          </p:cNvPr>
          <p:cNvSpPr>
            <a:spLocks noGrp="1"/>
          </p:cNvSpPr>
          <p:nvPr>
            <p:ph sz="half" idx="1"/>
          </p:nvPr>
        </p:nvSpPr>
        <p:spPr/>
        <p:txBody>
          <a:bodyPr/>
          <a:lstStyle/>
          <a:p>
            <a:r>
              <a:rPr lang="en-CA" dirty="0"/>
              <a:t>The last panel is empty; we create a visual that showcases the </a:t>
            </a:r>
            <a:r>
              <a:rPr lang="en-CA" b="1" dirty="0"/>
              <a:t>frequency </a:t>
            </a:r>
            <a:r>
              <a:rPr lang="en-CA" dirty="0"/>
              <a:t>of daily “Item Amount” transactions, with an emphasis on C. Power’s contribution to the overall profile (see detailed instruction, p. </a:t>
            </a:r>
            <a:r>
              <a:rPr lang="en-CA"/>
              <a:t>6). </a:t>
            </a:r>
            <a:endParaRPr lang="en-CA" dirty="0"/>
          </a:p>
        </p:txBody>
      </p:sp>
      <p:pic>
        <p:nvPicPr>
          <p:cNvPr id="11" name="Content Placeholder 10" descr="A computer screen capture&#10;&#10;Description automatically generated with medium confidence">
            <a:extLst>
              <a:ext uri="{FF2B5EF4-FFF2-40B4-BE49-F238E27FC236}">
                <a16:creationId xmlns:a16="http://schemas.microsoft.com/office/drawing/2014/main" id="{7CD4CED2-9E37-F6B4-4922-BF1B87B3C36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75989" t="51864"/>
          <a:stretch/>
        </p:blipFill>
        <p:spPr>
          <a:xfrm>
            <a:off x="7279240" y="1944512"/>
            <a:ext cx="3518900" cy="3968045"/>
          </a:xfrm>
        </p:spPr>
      </p:pic>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94</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10"/>
          </p:nvPr>
        </p:nvSpPr>
        <p:spPr/>
        <p:txBody>
          <a:bodyPr/>
          <a:lstStyle/>
          <a:p>
            <a:r>
              <a:rPr lang="en-CA"/>
              <a:t>POWER BI FOR BEGINNERS</a:t>
            </a:r>
            <a:endParaRPr lang="en-CA" dirty="0"/>
          </a:p>
        </p:txBody>
      </p:sp>
    </p:spTree>
    <p:extLst>
      <p:ext uri="{BB962C8B-B14F-4D97-AF65-F5344CB8AC3E}">
        <p14:creationId xmlns:p14="http://schemas.microsoft.com/office/powerpoint/2010/main" val="3370889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46. Annotate a Bar Chart (BN)</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The best data stories are combinations of </a:t>
            </a:r>
            <a:r>
              <a:rPr lang="en-US" b="1" dirty="0"/>
              <a:t>text</a:t>
            </a:r>
            <a:r>
              <a:rPr lang="en-US" dirty="0"/>
              <a:t> and </a:t>
            </a:r>
            <a:r>
              <a:rPr lang="en-US" b="1" dirty="0"/>
              <a:t>visuals</a:t>
            </a:r>
            <a:r>
              <a:rPr lang="en-US" dirty="0"/>
              <a:t>. </a:t>
            </a:r>
          </a:p>
          <a:p>
            <a:r>
              <a:rPr lang="en-US" dirty="0"/>
              <a:t>Power BI is not necessarily the greatest tool for that last step (although it can do some of it, it does not do so naturally); don’t hesitate to use other tools as needed.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95</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398557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a:xfrm>
            <a:off x="1097279" y="286603"/>
            <a:ext cx="10457411" cy="1450757"/>
          </a:xfrm>
        </p:spPr>
        <p:txBody>
          <a:bodyPr/>
          <a:lstStyle/>
          <a:p>
            <a:r>
              <a:rPr lang="en-US" dirty="0"/>
              <a:t>47. Load a PBIX File (PA)</a:t>
            </a:r>
          </a:p>
        </p:txBody>
      </p:sp>
      <p:sp>
        <p:nvSpPr>
          <p:cNvPr id="3" name="Content Placeholder 2">
            <a:extLst>
              <a:ext uri="{FF2B5EF4-FFF2-40B4-BE49-F238E27FC236}">
                <a16:creationId xmlns:a16="http://schemas.microsoft.com/office/drawing/2014/main" id="{684FE582-C0CF-BE2B-651F-967D86EEB201}"/>
              </a:ext>
            </a:extLst>
          </p:cNvPr>
          <p:cNvSpPr>
            <a:spLocks noGrp="1"/>
          </p:cNvSpPr>
          <p:nvPr>
            <p:ph idx="1"/>
          </p:nvPr>
        </p:nvSpPr>
        <p:spPr/>
        <p:txBody>
          <a:bodyPr/>
          <a:lstStyle/>
          <a:p>
            <a:r>
              <a:rPr lang="en-US" dirty="0"/>
              <a:t>Load and explore </a:t>
            </a:r>
            <a:r>
              <a:rPr lang="en-US" dirty="0">
                <a:highlight>
                  <a:srgbClr val="C0C0C0"/>
                </a:highlight>
                <a:latin typeface="Courant"/>
              </a:rPr>
              <a:t>PBIFB – 8.pbix</a:t>
            </a:r>
            <a:r>
              <a:rPr lang="en-US" dirty="0"/>
              <a:t> (tasks 1-5, 8-10, 12-15, 17-22, 27-29, 31-32, 34, 39-41, 43-46).</a:t>
            </a:r>
          </a:p>
          <a:p>
            <a:pPr marL="749808" lvl="1" indent="-457200">
              <a:buFont typeface="+mj-lt"/>
              <a:buAutoNum type="arabicPeriod"/>
            </a:pPr>
            <a:r>
              <a:rPr lang="en-US" dirty="0"/>
              <a:t>Go to “Transform Data” in the “Home” Ribbon.</a:t>
            </a:r>
          </a:p>
          <a:p>
            <a:pPr marL="749808" lvl="1" indent="-457200">
              <a:buFont typeface="+mj-lt"/>
              <a:buAutoNum type="arabicPeriod"/>
            </a:pPr>
            <a:r>
              <a:rPr lang="en-US" dirty="0"/>
              <a:t>Click on “Data Source Settings”.</a:t>
            </a:r>
          </a:p>
          <a:p>
            <a:pPr marL="749808" lvl="1" indent="-457200">
              <a:buFont typeface="+mj-lt"/>
              <a:buAutoNum type="arabicPeriod"/>
            </a:pPr>
            <a:r>
              <a:rPr lang="en-US" dirty="0"/>
              <a:t>Highlight one of the data files.</a:t>
            </a:r>
          </a:p>
          <a:p>
            <a:pPr marL="749808" lvl="1" indent="-457200">
              <a:buFont typeface="+mj-lt"/>
              <a:buAutoNum type="arabicPeriod"/>
            </a:pPr>
            <a:r>
              <a:rPr lang="en-US" dirty="0"/>
              <a:t>Click on “Change Source”.</a:t>
            </a:r>
          </a:p>
          <a:p>
            <a:pPr marL="749808" lvl="1" indent="-457200">
              <a:buFont typeface="+mj-lt"/>
              <a:buAutoNum type="arabicPeriod"/>
            </a:pPr>
            <a:r>
              <a:rPr lang="en-US" dirty="0"/>
              <a:t>Click on “Browse” and navigate to the corresponding file’s location on your system. </a:t>
            </a:r>
          </a:p>
          <a:p>
            <a:pPr marL="749808" lvl="1" indent="-457200">
              <a:buFont typeface="+mj-lt"/>
              <a:buAutoNum type="arabicPeriod"/>
            </a:pPr>
            <a:r>
              <a:rPr lang="en-US" dirty="0"/>
              <a:t>Repeat for the other file. </a:t>
            </a:r>
          </a:p>
          <a:p>
            <a:pPr marL="749808" lvl="1" indent="-457200">
              <a:buFont typeface="+mj-lt"/>
              <a:buAutoNum type="arabicPeriod"/>
            </a:pPr>
            <a:r>
              <a:rPr lang="en-US" dirty="0"/>
              <a:t>Press “Close”.</a:t>
            </a:r>
          </a:p>
          <a:p>
            <a:pPr marL="749808" lvl="1" indent="-457200">
              <a:buFont typeface="+mj-lt"/>
              <a:buAutoNum type="arabicPeriod"/>
            </a:pPr>
            <a:r>
              <a:rPr lang="en-US" dirty="0"/>
              <a:t>Apply changes from the yellow warning message. </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96</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spTree>
    <p:extLst>
      <p:ext uri="{BB962C8B-B14F-4D97-AF65-F5344CB8AC3E}">
        <p14:creationId xmlns:p14="http://schemas.microsoft.com/office/powerpoint/2010/main" val="1736760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48. Convincing an Audience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97</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13213" y="1878075"/>
            <a:ext cx="7722723" cy="4358775"/>
          </a:xfrm>
        </p:spPr>
      </p:pic>
    </p:spTree>
    <p:extLst>
      <p:ext uri="{BB962C8B-B14F-4D97-AF65-F5344CB8AC3E}">
        <p14:creationId xmlns:p14="http://schemas.microsoft.com/office/powerpoint/2010/main" val="19265055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04ADE-21F5-2535-53B0-E1D4C9683F32}"/>
              </a:ext>
            </a:extLst>
          </p:cNvPr>
          <p:cNvSpPr>
            <a:spLocks noGrp="1"/>
          </p:cNvSpPr>
          <p:nvPr>
            <p:ph type="title"/>
          </p:nvPr>
        </p:nvSpPr>
        <p:spPr/>
        <p:txBody>
          <a:bodyPr/>
          <a:lstStyle/>
          <a:p>
            <a:r>
              <a:rPr lang="en-US" dirty="0"/>
              <a:t>48. Convincing an Audience (DD)</a:t>
            </a:r>
          </a:p>
        </p:txBody>
      </p:sp>
      <p:sp>
        <p:nvSpPr>
          <p:cNvPr id="4" name="Slide Number Placeholder 3">
            <a:extLst>
              <a:ext uri="{FF2B5EF4-FFF2-40B4-BE49-F238E27FC236}">
                <a16:creationId xmlns:a16="http://schemas.microsoft.com/office/drawing/2014/main" id="{E43E60A3-2134-FB29-02F3-5F00B5A3A8A4}"/>
              </a:ext>
            </a:extLst>
          </p:cNvPr>
          <p:cNvSpPr>
            <a:spLocks noGrp="1"/>
          </p:cNvSpPr>
          <p:nvPr>
            <p:ph type="sldNum" sz="quarter" idx="4"/>
          </p:nvPr>
        </p:nvSpPr>
        <p:spPr/>
        <p:txBody>
          <a:bodyPr/>
          <a:lstStyle/>
          <a:p>
            <a:fld id="{4D63F5A6-AD82-4E1E-87F7-CE90DE510401}" type="slidenum">
              <a:rPr lang="en-CA" smtClean="0"/>
              <a:pPr/>
              <a:t>98</a:t>
            </a:fld>
            <a:endParaRPr lang="en-CA" dirty="0"/>
          </a:p>
        </p:txBody>
      </p:sp>
      <p:sp>
        <p:nvSpPr>
          <p:cNvPr id="5" name="Date Placeholder 4">
            <a:extLst>
              <a:ext uri="{FF2B5EF4-FFF2-40B4-BE49-F238E27FC236}">
                <a16:creationId xmlns:a16="http://schemas.microsoft.com/office/drawing/2014/main" id="{A1F0F69C-9107-2647-E068-E0F0C4502BEF}"/>
              </a:ext>
            </a:extLst>
          </p:cNvPr>
          <p:cNvSpPr>
            <a:spLocks noGrp="1"/>
          </p:cNvSpPr>
          <p:nvPr>
            <p:ph type="dt" sz="half" idx="2"/>
          </p:nvPr>
        </p:nvSpPr>
        <p:spPr/>
        <p:txBody>
          <a:bodyPr/>
          <a:lstStyle/>
          <a:p>
            <a:r>
              <a:rPr lang="en-CA"/>
              <a:t>POWER BI FOR BEGINNERS</a:t>
            </a:r>
            <a:endParaRPr lang="en-CA" dirty="0"/>
          </a:p>
        </p:txBody>
      </p:sp>
      <p:pic>
        <p:nvPicPr>
          <p:cNvPr id="11" name="Content Placeholder 10">
            <a:extLst>
              <a:ext uri="{FF2B5EF4-FFF2-40B4-BE49-F238E27FC236}">
                <a16:creationId xmlns:a16="http://schemas.microsoft.com/office/drawing/2014/main" id="{D1F3CBAF-58A3-D7F3-EF3F-6FE6605B60F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13213" y="1886087"/>
            <a:ext cx="7722723" cy="4342751"/>
          </a:xfrm>
        </p:spPr>
      </p:pic>
    </p:spTree>
    <p:extLst>
      <p:ext uri="{BB962C8B-B14F-4D97-AF65-F5344CB8AC3E}">
        <p14:creationId xmlns:p14="http://schemas.microsoft.com/office/powerpoint/2010/main" val="21334635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dirty="0"/>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dirty="0"/>
              <a:t>Storybook</a:t>
            </a:r>
            <a:endParaRPr lang="en-CA" sz="1200" dirty="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99</a:t>
            </a:fld>
            <a:endParaRPr lang="en-CA" dirty="0"/>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lgn="l">
              <a:buFont typeface="+mj-lt"/>
              <a:buAutoNum type="arabicPeriod"/>
            </a:pPr>
            <a:r>
              <a:rPr lang="en-CA" dirty="0"/>
              <a:t>Annotate the storybooks of tasks 48. </a:t>
            </a:r>
          </a:p>
          <a:p>
            <a:pPr marL="457200" indent="-457200" algn="l">
              <a:buFont typeface="+mj-lt"/>
              <a:buAutoNum type="arabicPeriod"/>
            </a:pPr>
            <a:r>
              <a:rPr lang="en-CA" dirty="0"/>
              <a:t>Create new storybooks for the data, and annotate them. </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1097280" y="6447427"/>
            <a:ext cx="3834111"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400" dirty="0"/>
              <a:t>POWER BI FOR BEGINNERS</a:t>
            </a:r>
            <a:endParaRPr lang="en-CA" sz="1400" dirty="0"/>
          </a:p>
        </p:txBody>
      </p:sp>
    </p:spTree>
    <p:extLst>
      <p:ext uri="{BB962C8B-B14F-4D97-AF65-F5344CB8AC3E}">
        <p14:creationId xmlns:p14="http://schemas.microsoft.com/office/powerpoint/2010/main" val="1855116253"/>
      </p:ext>
    </p:extLst>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13" ma:contentTypeDescription="Create a new document." ma:contentTypeScope="" ma:versionID="0b490748f079ae88b68d0b45c00d4d5e">
  <xsd:schema xmlns:xsd="http://www.w3.org/2001/XMLSchema" xmlns:xs="http://www.w3.org/2001/XMLSchema" xmlns:p="http://schemas.microsoft.com/office/2006/metadata/properties" xmlns:ns2="48e51f69-d585-4695-9488-9f1e0dda2451" xmlns:ns3="8af2e75b-a049-4411-93ed-ab3193f50e08" targetNamespace="http://schemas.microsoft.com/office/2006/metadata/properties" ma:root="true" ma:fieldsID="fb0a8822ad2523c0ac6614f4b86ca9cc" ns2:_="" ns3:_="">
    <xsd:import namespace="48e51f69-d585-4695-9488-9f1e0dda2451"/>
    <xsd:import namespace="8af2e75b-a049-4411-93ed-ab3193f50e08"/>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97c125e-d6d8-4378-9252-3cf41b42e9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af2e75b-a049-4411-93ed-ab3193f50e0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fb195f3-8cc8-4cd2-8a7d-b59319b37a0f}" ma:internalName="TaxCatchAll" ma:showField="CatchAllData" ma:web="8af2e75b-a049-4411-93ed-ab3193f50e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8e51f69-d585-4695-9488-9f1e0dda2451">
      <Terms xmlns="http://schemas.microsoft.com/office/infopath/2007/PartnerControls"/>
    </lcf76f155ced4ddcb4097134ff3c332f>
    <TaxCatchAll xmlns="8af2e75b-a049-4411-93ed-ab3193f50e08" xsi:nil="true"/>
  </documentManagement>
</p:properties>
</file>

<file path=customXml/itemProps1.xml><?xml version="1.0" encoding="utf-8"?>
<ds:datastoreItem xmlns:ds="http://schemas.openxmlformats.org/officeDocument/2006/customXml" ds:itemID="{26A05BCB-4BD5-4E19-83F2-9813B60A9036}">
  <ds:schemaRefs>
    <ds:schemaRef ds:uri="http://schemas.microsoft.com/sharepoint/v3/contenttype/forms"/>
  </ds:schemaRefs>
</ds:datastoreItem>
</file>

<file path=customXml/itemProps2.xml><?xml version="1.0" encoding="utf-8"?>
<ds:datastoreItem xmlns:ds="http://schemas.openxmlformats.org/officeDocument/2006/customXml" ds:itemID="{0812DC58-4B46-4EAD-8C98-5CA422724D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8af2e75b-a049-4411-93ed-ab3193f50e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C093B0-B963-4147-BB37-8CFE8F4C469A}">
  <ds:schemaRefs>
    <ds:schemaRef ds:uri="http://schemas.openxmlformats.org/package/2006/metadata/core-properties"/>
    <ds:schemaRef ds:uri="http://purl.org/dc/elements/1.1/"/>
    <ds:schemaRef ds:uri="48e51f69-d585-4695-9488-9f1e0dda2451"/>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8af2e75b-a049-4411-93ed-ab3193f50e08"/>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Retrospect</Template>
  <TotalTime>5424</TotalTime>
  <Words>7182</Words>
  <Application>Microsoft Office PowerPoint</Application>
  <PresentationFormat>Widescreen</PresentationFormat>
  <Paragraphs>763</Paragraphs>
  <Slides>107</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107</vt:i4>
      </vt:variant>
    </vt:vector>
  </HeadingPairs>
  <TitlesOfParts>
    <vt:vector size="119" baseType="lpstr">
      <vt:lpstr>Arial</vt:lpstr>
      <vt:lpstr>Calibri</vt:lpstr>
      <vt:lpstr>Calibri Light</vt:lpstr>
      <vt:lpstr>Courant</vt:lpstr>
      <vt:lpstr>Dagny OT</vt:lpstr>
      <vt:lpstr>Helvetica Light</vt:lpstr>
      <vt:lpstr>Myriad Pro</vt:lpstr>
      <vt:lpstr>Myriad Pro Light</vt:lpstr>
      <vt:lpstr>Wingdings</vt:lpstr>
      <vt:lpstr>Wingdings 2</vt:lpstr>
      <vt:lpstr>Retrospect</vt:lpstr>
      <vt:lpstr>Custom Design</vt:lpstr>
      <vt:lpstr>Power BI for Beginners</vt:lpstr>
      <vt:lpstr>Power BI for Beginners</vt:lpstr>
      <vt:lpstr>Instructor – Patrick Boily</vt:lpstr>
      <vt:lpstr>Instructor – Tristan Shaeen</vt:lpstr>
      <vt:lpstr>Course Material</vt:lpstr>
      <vt:lpstr>Course Description</vt:lpstr>
      <vt:lpstr>Learning Outcomes</vt:lpstr>
      <vt:lpstr>Sister Courses</vt:lpstr>
      <vt:lpstr>The Set-Up: Borealis Terraformers</vt:lpstr>
      <vt:lpstr>The Plan: Course Components</vt:lpstr>
      <vt:lpstr>The Plan: Important Documents</vt:lpstr>
      <vt:lpstr>The Plan: Course Outline</vt:lpstr>
      <vt:lpstr>The Plan: Course Outline</vt:lpstr>
      <vt:lpstr>The Plan: Course Outline</vt:lpstr>
      <vt:lpstr>The Tool: Power BI</vt:lpstr>
      <vt:lpstr>PowerPoint Presentation</vt:lpstr>
      <vt:lpstr>The Data: Borealis Terraformers</vt:lpstr>
      <vt:lpstr>The Data: Borealis Terraformers</vt:lpstr>
      <vt:lpstr>PowerPoint Presentation</vt:lpstr>
      <vt:lpstr>I. Power Query</vt:lpstr>
      <vt:lpstr>1. Load Data (PA)</vt:lpstr>
      <vt:lpstr>1. Load Data (PA)</vt:lpstr>
      <vt:lpstr>2. Transform Data (PA)</vt:lpstr>
      <vt:lpstr>2. Transform Data (PA)</vt:lpstr>
      <vt:lpstr>2. Transform Data (PA)</vt:lpstr>
      <vt:lpstr>2. Transform Data (PA)</vt:lpstr>
      <vt:lpstr>II. Preparation</vt:lpstr>
      <vt:lpstr>3. Change Data Types (ID)</vt:lpstr>
      <vt:lpstr>4. Link Fields with the Data Model (ID)</vt:lpstr>
      <vt:lpstr>4. Link Fields with the Data Model (ID)</vt:lpstr>
      <vt:lpstr>4. Link Fields with the Data Model (ID)</vt:lpstr>
      <vt:lpstr>4. Link Fields with the Data Model (ID)</vt:lpstr>
      <vt:lpstr>5. Create a Filter (BS)</vt:lpstr>
      <vt:lpstr>III. Data Exploration</vt:lpstr>
      <vt:lpstr>6. Pre-Analysis Use (BN)</vt:lpstr>
      <vt:lpstr>Basic Notions</vt:lpstr>
      <vt:lpstr>6. Exploration and Visualization (BN)</vt:lpstr>
      <vt:lpstr>7. Load a PBIX File (PA)</vt:lpstr>
      <vt:lpstr>8. Make and Format  a Bar Chart (PA)</vt:lpstr>
      <vt:lpstr>9. Make and Format a Donut Chart (ID)</vt:lpstr>
      <vt:lpstr>10. Create a Table to Store Measures (ID)</vt:lpstr>
      <vt:lpstr>11. DAX vs. M vs. GUI (BN)</vt:lpstr>
      <vt:lpstr>11. DAX vs. M vs. GUI (BN)</vt:lpstr>
      <vt:lpstr>11. DAX vs. M vs. GUI (BN)</vt:lpstr>
      <vt:lpstr>12. Create Calculated Measures (ID/PA)</vt:lpstr>
      <vt:lpstr>13. Make and Format a Donut Chart (ID)</vt:lpstr>
      <vt:lpstr>14. Make and Format a Treemap Chart (BS)</vt:lpstr>
      <vt:lpstr>15. Create a Calculated Measure (BS)</vt:lpstr>
      <vt:lpstr>16. Load a PBIX File (PA)</vt:lpstr>
      <vt:lpstr>17. Create a Calculated Column (BS)</vt:lpstr>
      <vt:lpstr>18. Format Decimal Places (BS)</vt:lpstr>
      <vt:lpstr>19. Make and Format  a Bar Chart (BS)</vt:lpstr>
      <vt:lpstr>20. Make and Format a Line Chart (PA)</vt:lpstr>
      <vt:lpstr>21. Create a Calculated Measure (ID)</vt:lpstr>
      <vt:lpstr>22. Make and Format a Line Chart (ID)</vt:lpstr>
      <vt:lpstr>23. Exploring the Data (DD)</vt:lpstr>
      <vt:lpstr>23. Exploring the Data (DD)</vt:lpstr>
      <vt:lpstr>Exercises</vt:lpstr>
      <vt:lpstr>IV. Situational Awareness</vt:lpstr>
      <vt:lpstr>24. Dashboards (BN)</vt:lpstr>
      <vt:lpstr>24. Defining Context (BN)</vt:lpstr>
      <vt:lpstr>24. Situational Awareness (BN)</vt:lpstr>
      <vt:lpstr>25. Measures vs. Columns (BN)</vt:lpstr>
      <vt:lpstr>25. Measures vs. Columns (BN)</vt:lpstr>
      <vt:lpstr>25. Measures vs. Columns (BN)</vt:lpstr>
      <vt:lpstr>25. Measures vs. Columns (BN)</vt:lpstr>
      <vt:lpstr>25. Measures vs. Columns (BN)</vt:lpstr>
      <vt:lpstr>26. Load a PBIX File (PA)</vt:lpstr>
      <vt:lpstr>27. Create a Calculated Column (ID)</vt:lpstr>
      <vt:lpstr>28. Make and Format a Table (BS)</vt:lpstr>
      <vt:lpstr>29. Make and Format a Column Chart (BS)</vt:lpstr>
      <vt:lpstr>30. Load a PBIX File (PA)</vt:lpstr>
      <vt:lpstr>31. Make and Format a Bar Chart (PA)</vt:lpstr>
      <vt:lpstr>32. Make Slicers (PA)</vt:lpstr>
      <vt:lpstr>33. Load a PBIX File (PA)</vt:lpstr>
      <vt:lpstr>34. Make and Format Column Charts (ID)</vt:lpstr>
      <vt:lpstr>35. Load a PBIX File (PA)</vt:lpstr>
      <vt:lpstr>36. Make and Format a Column Chart (PA)</vt:lpstr>
      <vt:lpstr>37. Monitoring the Situation (DD)</vt:lpstr>
      <vt:lpstr>37. Monitoring the Situation (DD)</vt:lpstr>
      <vt:lpstr>Exercises</vt:lpstr>
      <vt:lpstr>V. Storybook</vt:lpstr>
      <vt:lpstr>38. Evolving a Chart (BN)</vt:lpstr>
      <vt:lpstr>38. Evolving a Chart (BN)</vt:lpstr>
      <vt:lpstr>38. Evolving a Chart (BN)</vt:lpstr>
      <vt:lpstr>38. Evolving a Chart (BN)</vt:lpstr>
      <vt:lpstr>38. Storytelling with Data (BN)</vt:lpstr>
      <vt:lpstr>39. Create a Calculated Column (ID)</vt:lpstr>
      <vt:lpstr>40. Make and Format Small Multiples (ID)</vt:lpstr>
      <vt:lpstr>41. Make and Format a Bar Chart (ID)</vt:lpstr>
      <vt:lpstr>42. Load a PBIX File (PA)</vt:lpstr>
      <vt:lpstr>43. Apply a Page Filter (PA)</vt:lpstr>
      <vt:lpstr>44. Make and Format Small Multiples (PA)</vt:lpstr>
      <vt:lpstr>45. Make and Format a Bar Chart (PA)</vt:lpstr>
      <vt:lpstr>46. Annotate a Bar Chart (BN)</vt:lpstr>
      <vt:lpstr>47. Load a PBIX File (PA)</vt:lpstr>
      <vt:lpstr>48. Convincing an Audience (DD)</vt:lpstr>
      <vt:lpstr>48. Convincing an Audience (DD)</vt:lpstr>
      <vt:lpstr>Exercises</vt:lpstr>
      <vt:lpstr>VI. Miscellanea*</vt:lpstr>
      <vt:lpstr>49. Publish a Power BI Dashboard (BN)</vt:lpstr>
      <vt:lpstr>49. Publish a Power BI Dashboard (BN)</vt:lpstr>
      <vt:lpstr>49. Publish a Power BI Dashboard (BN)</vt:lpstr>
      <vt:lpstr>49. Publish a Power BI Dashboard (ID)</vt:lpstr>
      <vt:lpstr>50. Integrate R in Power BI (BN)</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Boily</dc:creator>
  <cp:lastModifiedBy>Patrick Boily</cp:lastModifiedBy>
  <cp:revision>10</cp:revision>
  <dcterms:created xsi:type="dcterms:W3CDTF">2022-07-08T13:22:05Z</dcterms:created>
  <dcterms:modified xsi:type="dcterms:W3CDTF">2022-11-22T20:19:50Z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y fmtid="{D5CDD505-2E9C-101B-9397-08002B2CF9AE}" pid="3" name="MediaServiceImageTags">
    <vt:lpwstr/>
  </property>
</Properties>
</file>